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9" r:id="rId4"/>
    <p:sldMasterId id="2147483859" r:id="rId5"/>
  </p:sldMasterIdLst>
  <p:notesMasterIdLst>
    <p:notesMasterId r:id="rId111"/>
  </p:notesMasterIdLst>
  <p:handoutMasterIdLst>
    <p:handoutMasterId r:id="rId112"/>
  </p:handoutMasterIdLst>
  <p:sldIdLst>
    <p:sldId id="369" r:id="rId6"/>
    <p:sldId id="256" r:id="rId7"/>
    <p:sldId id="367" r:id="rId8"/>
    <p:sldId id="257" r:id="rId9"/>
    <p:sldId id="258" r:id="rId10"/>
    <p:sldId id="259" r:id="rId11"/>
    <p:sldId id="260" r:id="rId12"/>
    <p:sldId id="359"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360" r:id="rId30"/>
    <p:sldId id="279" r:id="rId31"/>
    <p:sldId id="280" r:id="rId32"/>
    <p:sldId id="281" r:id="rId33"/>
    <p:sldId id="282" r:id="rId34"/>
    <p:sldId id="283" r:id="rId35"/>
    <p:sldId id="284" r:id="rId36"/>
    <p:sldId id="285" r:id="rId37"/>
    <p:sldId id="361"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62"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63" r:id="rId80"/>
    <p:sldId id="329" r:id="rId81"/>
    <p:sldId id="330" r:id="rId82"/>
    <p:sldId id="331" r:id="rId83"/>
    <p:sldId id="332" r:id="rId84"/>
    <p:sldId id="333" r:id="rId85"/>
    <p:sldId id="364" r:id="rId86"/>
    <p:sldId id="335" r:id="rId87"/>
    <p:sldId id="336" r:id="rId88"/>
    <p:sldId id="337" r:id="rId89"/>
    <p:sldId id="338" r:id="rId90"/>
    <p:sldId id="339" r:id="rId91"/>
    <p:sldId id="365" r:id="rId92"/>
    <p:sldId id="341" r:id="rId93"/>
    <p:sldId id="342" r:id="rId94"/>
    <p:sldId id="343" r:id="rId95"/>
    <p:sldId id="344" r:id="rId96"/>
    <p:sldId id="345" r:id="rId97"/>
    <p:sldId id="346" r:id="rId98"/>
    <p:sldId id="347" r:id="rId99"/>
    <p:sldId id="366" r:id="rId100"/>
    <p:sldId id="349" r:id="rId101"/>
    <p:sldId id="350" r:id="rId102"/>
    <p:sldId id="351" r:id="rId103"/>
    <p:sldId id="352" r:id="rId104"/>
    <p:sldId id="353" r:id="rId105"/>
    <p:sldId id="354" r:id="rId106"/>
    <p:sldId id="355" r:id="rId107"/>
    <p:sldId id="356" r:id="rId108"/>
    <p:sldId id="357" r:id="rId109"/>
    <p:sldId id="358" r:id="rId110"/>
  </p:sldIdLst>
  <p:sldSz cx="9144000" cy="6858000" type="screen4x3"/>
  <p:notesSz cx="7099300" cy="10234613"/>
  <p:defaultTex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p:defaultTextStyle>
  <p:extLst>
    <p:ext uri="{EFAFB233-063F-42B5-8137-9DF3F51BA10A}">
      <p15:sldGuideLst xmlns:p15="http://schemas.microsoft.com/office/powerpoint/2012/main">
        <p15:guide id="1" orient="horz" pos="2341" userDrawn="1">
          <p15:clr>
            <a:srgbClr val="A4A3A4"/>
          </p15:clr>
        </p15:guide>
        <p15:guide id="2" orient="horz" pos="867" userDrawn="1">
          <p15:clr>
            <a:srgbClr val="A4A3A4"/>
          </p15:clr>
        </p15:guide>
        <p15:guide id="3" orient="horz" pos="3929" userDrawn="1">
          <p15:clr>
            <a:srgbClr val="A4A3A4"/>
          </p15:clr>
        </p15:guide>
        <p15:guide id="4" pos="2880" userDrawn="1">
          <p15:clr>
            <a:srgbClr val="A4A3A4"/>
          </p15:clr>
        </p15:guide>
        <p15:guide id="5" pos="476" userDrawn="1">
          <p15:clr>
            <a:srgbClr val="A4A3A4"/>
          </p15:clr>
        </p15:guide>
        <p15:guide id="6" pos="5420" userDrawn="1">
          <p15:clr>
            <a:srgbClr val="A4A3A4"/>
          </p15:clr>
        </p15:guide>
      </p15:sldGuideLst>
    </p:ext>
    <p:ext uri="{2D200454-40CA-4A62-9FC3-DE9A4176ACB9}">
      <p15:notesGuideLst xmlns:p15="http://schemas.microsoft.com/office/powerpoint/2012/main">
        <p15:guide id="1" orient="horz" pos="3087">
          <p15:clr>
            <a:srgbClr val="A4A3A4"/>
          </p15:clr>
        </p15:guide>
        <p15:guide id="2" orient="horz" pos="479">
          <p15:clr>
            <a:srgbClr val="A4A3A4"/>
          </p15:clr>
        </p15:guide>
        <p15:guide id="3" orient="horz" pos="2928">
          <p15:clr>
            <a:srgbClr val="A4A3A4"/>
          </p15:clr>
        </p15:guide>
        <p15:guide id="4" orient="horz" pos="5967">
          <p15:clr>
            <a:srgbClr val="A4A3A4"/>
          </p15:clr>
        </p15:guide>
        <p15:guide id="5" orient="horz" pos="3246">
          <p15:clr>
            <a:srgbClr val="A4A3A4"/>
          </p15:clr>
        </p15:guide>
        <p15:guide id="6" pos="2440">
          <p15:clr>
            <a:srgbClr val="A4A3A4"/>
          </p15:clr>
        </p15:guide>
        <p15:guide id="7" pos="431" userDrawn="1">
          <p15:clr>
            <a:srgbClr val="A4A3A4"/>
          </p15:clr>
        </p15:guide>
        <p15:guide id="8" pos="4028">
          <p15:clr>
            <a:srgbClr val="A4A3A4"/>
          </p15:clr>
        </p15:guide>
        <p15:guide id="9" pos="626">
          <p15:clr>
            <a:srgbClr val="A4A3A4"/>
          </p15:clr>
        </p15:guide>
        <p15:guide id="10" pos="384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00280246" initials="w" lastIdx="13" clrIdx="0"/>
  <p:cmAuthor id="1" name="huangwenyong" initials="h" lastIdx="22" clrIdx="1"/>
  <p:cmAuthor id="2" name="c00224892" initials="CML" lastIdx="2" clrIdx="2"/>
  <p:cmAuthor id="3" name="zhouyuanzjhw" initials="z" lastIdx="4" clrIdx="3">
    <p:extLst>
      <p:ext uri="{19B8F6BF-5375-455C-9EA6-DF929625EA0E}">
        <p15:presenceInfo xmlns:p15="http://schemas.microsoft.com/office/powerpoint/2012/main" userId="S-1-5-21-147214757-305610072-1517763936-31698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FF0909"/>
    <a:srgbClr val="CF6B63"/>
    <a:srgbClr val="E7CCC7"/>
    <a:srgbClr val="FFC1C1"/>
    <a:srgbClr val="EE0000"/>
    <a:srgbClr val="540000"/>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46" autoAdjust="0"/>
    <p:restoredTop sz="82560" autoAdjust="0"/>
  </p:normalViewPr>
  <p:slideViewPr>
    <p:cSldViewPr showGuides="1">
      <p:cViewPr varScale="1">
        <p:scale>
          <a:sx n="97" d="100"/>
          <a:sy n="97" d="100"/>
        </p:scale>
        <p:origin x="1200" y="90"/>
      </p:cViewPr>
      <p:guideLst>
        <p:guide orient="horz" pos="2341"/>
        <p:guide orient="horz" pos="867"/>
        <p:guide orient="horz" pos="3929"/>
        <p:guide pos="2880"/>
        <p:guide pos="476"/>
        <p:guide pos="5420"/>
      </p:guideLst>
    </p:cSldViewPr>
  </p:slideViewPr>
  <p:notesTextViewPr>
    <p:cViewPr>
      <p:scale>
        <a:sx n="75" d="100"/>
        <a:sy n="75" d="100"/>
      </p:scale>
      <p:origin x="0" y="0"/>
    </p:cViewPr>
  </p:notesTextViewPr>
  <p:sorterViewPr>
    <p:cViewPr>
      <p:scale>
        <a:sx n="66" d="100"/>
        <a:sy n="66" d="100"/>
      </p:scale>
      <p:origin x="0" y="3576"/>
    </p:cViewPr>
  </p:sorterViewPr>
  <p:notesViewPr>
    <p:cSldViewPr showGuides="1">
      <p:cViewPr varScale="1">
        <p:scale>
          <a:sx n="48" d="100"/>
          <a:sy n="48" d="100"/>
        </p:scale>
        <p:origin x="2040" y="60"/>
      </p:cViewPr>
      <p:guideLst>
        <p:guide orient="horz" pos="3087"/>
        <p:guide orient="horz" pos="479"/>
        <p:guide orient="horz" pos="2928"/>
        <p:guide orient="horz" pos="5967"/>
        <p:guide orient="horz" pos="3246"/>
        <p:guide pos="2440"/>
        <p:guide pos="431"/>
        <p:guide pos="4028"/>
        <p:guide pos="626"/>
        <p:guide pos="3846"/>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ableStyles" Target="tableStyle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handoutMaster" Target="handoutMasters/handoutMaster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slide" Target="slides/slide105.xml"/><Relationship Id="rId115"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EED0A4-0005-436B-8F98-39AEA13363BC}" type="doc">
      <dgm:prSet loTypeId="urn:microsoft.com/office/officeart/2005/8/layout/hList1" loCatId="list" qsTypeId="urn:microsoft.com/office/officeart/2005/8/quickstyle/simple1" qsCatId="simple" csTypeId="urn:microsoft.com/office/officeart/2005/8/colors/accent6_2" csCatId="accent6" phldr="1"/>
      <dgm:spPr/>
      <dgm:t>
        <a:bodyPr/>
        <a:lstStyle/>
        <a:p>
          <a:endParaRPr lang="en-US"/>
        </a:p>
      </dgm:t>
    </dgm:pt>
    <dgm:pt modelId="{D42DA450-DF82-4231-8C2D-A2D2E5B52BF9}">
      <dgm:prSet phldrT="[文本]" custT="1"/>
      <dgm:spPr/>
      <dgm:t>
        <a:bodyPr/>
        <a:lstStyle/>
        <a:p>
          <a:r>
            <a:rPr lang="zh-CN" altLang="en-US" sz="2000" b="1" i="0" dirty="0" smtClean="0"/>
            <a:t>基本管理</a:t>
          </a:r>
          <a:endParaRPr lang="en-US" sz="2000" b="1" dirty="0"/>
        </a:p>
      </dgm:t>
    </dgm:pt>
    <dgm:pt modelId="{AA519344-DA11-47BC-99AB-C5749587CB5B}" type="parTrans" cxnId="{E2749047-AF7A-4421-9FF1-5A9555E1840D}">
      <dgm:prSet/>
      <dgm:spPr/>
      <dgm:t>
        <a:bodyPr/>
        <a:lstStyle/>
        <a:p>
          <a:endParaRPr lang="en-US" sz="2800"/>
        </a:p>
      </dgm:t>
    </dgm:pt>
    <dgm:pt modelId="{F09C9CC7-EAAC-40B2-B0DD-35AEFD5FEEDC}" type="sibTrans" cxnId="{E2749047-AF7A-4421-9FF1-5A9555E1840D}">
      <dgm:prSet/>
      <dgm:spPr/>
      <dgm:t>
        <a:bodyPr/>
        <a:lstStyle/>
        <a:p>
          <a:endParaRPr lang="en-US" sz="2800"/>
        </a:p>
      </dgm:t>
    </dgm:pt>
    <dgm:pt modelId="{A585DCBA-BE47-45E9-A57C-D6158E18D5B9}">
      <dgm:prSet phldrT="[文本]" custT="1"/>
      <dgm:spPr/>
      <dgm:t>
        <a:bodyPr/>
        <a:lstStyle/>
        <a:p>
          <a:r>
            <a:rPr lang="zh-CN" altLang="en-US" sz="1800" i="0" dirty="0" smtClean="0"/>
            <a:t>终端基本管理操作；</a:t>
          </a:r>
          <a:endParaRPr lang="en-US" sz="1800" dirty="0"/>
        </a:p>
      </dgm:t>
    </dgm:pt>
    <dgm:pt modelId="{F273E754-0CC7-4204-87AC-C0E4D3DEFEBA}" type="parTrans" cxnId="{D76E61B4-6B9D-41A6-B5FD-23CEE67504DF}">
      <dgm:prSet/>
      <dgm:spPr/>
      <dgm:t>
        <a:bodyPr/>
        <a:lstStyle/>
        <a:p>
          <a:endParaRPr lang="en-US" sz="2800"/>
        </a:p>
      </dgm:t>
    </dgm:pt>
    <dgm:pt modelId="{0FA4788B-6E03-4708-B01B-933BF497BED0}" type="sibTrans" cxnId="{D76E61B4-6B9D-41A6-B5FD-23CEE67504DF}">
      <dgm:prSet/>
      <dgm:spPr/>
      <dgm:t>
        <a:bodyPr/>
        <a:lstStyle/>
        <a:p>
          <a:endParaRPr lang="en-US" sz="2800"/>
        </a:p>
      </dgm:t>
    </dgm:pt>
    <dgm:pt modelId="{0B852C12-A5F7-4227-91C9-E788490409D4}">
      <dgm:prSet phldrT="[文本]" custT="1"/>
      <dgm:spPr/>
      <dgm:t>
        <a:bodyPr/>
        <a:lstStyle/>
        <a:p>
          <a:r>
            <a:rPr lang="zh-CN" altLang="en-US" sz="1800" dirty="0" smtClean="0"/>
            <a:t>远程协助</a:t>
          </a:r>
          <a:endParaRPr lang="en-US" sz="1800" dirty="0"/>
        </a:p>
      </dgm:t>
    </dgm:pt>
    <dgm:pt modelId="{A3FD77C7-5A04-4795-A372-EC4014DD9017}" type="parTrans" cxnId="{B40DDCD5-F1B5-45DE-A3DB-C27F8CE8B410}">
      <dgm:prSet/>
      <dgm:spPr/>
      <dgm:t>
        <a:bodyPr/>
        <a:lstStyle/>
        <a:p>
          <a:endParaRPr lang="en-US" sz="2800"/>
        </a:p>
      </dgm:t>
    </dgm:pt>
    <dgm:pt modelId="{B3D8FCD4-2392-4D3A-A6FC-9AEEDB7D85BD}" type="sibTrans" cxnId="{B40DDCD5-F1B5-45DE-A3DB-C27F8CE8B410}">
      <dgm:prSet/>
      <dgm:spPr/>
      <dgm:t>
        <a:bodyPr/>
        <a:lstStyle/>
        <a:p>
          <a:endParaRPr lang="en-US" sz="2800"/>
        </a:p>
      </dgm:t>
    </dgm:pt>
    <dgm:pt modelId="{0AA132D2-C878-463F-84B5-6FE500FF8AA2}">
      <dgm:prSet phldrT="[文本]" custT="1"/>
      <dgm:spPr/>
      <dgm:t>
        <a:bodyPr/>
        <a:lstStyle/>
        <a:p>
          <a:r>
            <a:rPr lang="zh-CN" altLang="en-US" sz="2000" b="1" i="0" dirty="0" smtClean="0"/>
            <a:t>部署管理</a:t>
          </a:r>
          <a:endParaRPr lang="en-US" sz="2000" b="1" dirty="0"/>
        </a:p>
      </dgm:t>
    </dgm:pt>
    <dgm:pt modelId="{7D9C3E3E-923B-4A42-9FF1-A68BC3D5621C}" type="parTrans" cxnId="{8351D7A7-98E3-4A29-A210-918E79850AE8}">
      <dgm:prSet/>
      <dgm:spPr/>
      <dgm:t>
        <a:bodyPr/>
        <a:lstStyle/>
        <a:p>
          <a:endParaRPr lang="en-US" sz="2800"/>
        </a:p>
      </dgm:t>
    </dgm:pt>
    <dgm:pt modelId="{30C1DD2E-8636-4CAC-AACC-8B3F630BEE99}" type="sibTrans" cxnId="{8351D7A7-98E3-4A29-A210-918E79850AE8}">
      <dgm:prSet/>
      <dgm:spPr/>
      <dgm:t>
        <a:bodyPr/>
        <a:lstStyle/>
        <a:p>
          <a:endParaRPr lang="en-US" sz="2800"/>
        </a:p>
      </dgm:t>
    </dgm:pt>
    <dgm:pt modelId="{D407E19A-4AC1-453D-9641-71D6524A15F3}">
      <dgm:prSet phldrT="[文本]" custT="1"/>
      <dgm:spPr/>
      <dgm:t>
        <a:bodyPr/>
        <a:lstStyle/>
        <a:p>
          <a:r>
            <a:rPr lang="zh-CN" altLang="en-US" sz="1800" i="0" dirty="0" smtClean="0"/>
            <a:t>实现对终端的文件复制和安装等操作。</a:t>
          </a:r>
          <a:endParaRPr lang="en-US" sz="1800" dirty="0"/>
        </a:p>
      </dgm:t>
    </dgm:pt>
    <dgm:pt modelId="{DD5C2992-4934-4F59-BC91-EB266597E354}" type="parTrans" cxnId="{1278A088-EDE6-43AF-A238-EADC454A037D}">
      <dgm:prSet/>
      <dgm:spPr/>
      <dgm:t>
        <a:bodyPr/>
        <a:lstStyle/>
        <a:p>
          <a:endParaRPr lang="en-US" sz="2800"/>
        </a:p>
      </dgm:t>
    </dgm:pt>
    <dgm:pt modelId="{E523F173-F2FD-4513-81CE-3B709513F9C9}" type="sibTrans" cxnId="{1278A088-EDE6-43AF-A238-EADC454A037D}">
      <dgm:prSet/>
      <dgm:spPr/>
      <dgm:t>
        <a:bodyPr/>
        <a:lstStyle/>
        <a:p>
          <a:endParaRPr lang="en-US" sz="2800"/>
        </a:p>
      </dgm:t>
    </dgm:pt>
    <dgm:pt modelId="{EB15918A-A39B-4A2B-AB55-C0A44D10D1C5}">
      <dgm:prSet phldrT="[文本]" custT="1"/>
      <dgm:spPr/>
      <dgm:t>
        <a:bodyPr/>
        <a:lstStyle/>
        <a:p>
          <a:r>
            <a:rPr lang="zh-CN" altLang="en-US" sz="2000" b="1" i="0" dirty="0" smtClean="0"/>
            <a:t>策略管理</a:t>
          </a:r>
          <a:endParaRPr lang="en-US" sz="2000" b="1" dirty="0"/>
        </a:p>
      </dgm:t>
    </dgm:pt>
    <dgm:pt modelId="{90B89AC9-324B-4D53-9983-643B57D19A21}" type="parTrans" cxnId="{36B206F4-6780-409A-9918-7B5D891A7A98}">
      <dgm:prSet/>
      <dgm:spPr/>
      <dgm:t>
        <a:bodyPr/>
        <a:lstStyle/>
        <a:p>
          <a:endParaRPr lang="en-US" sz="2800"/>
        </a:p>
      </dgm:t>
    </dgm:pt>
    <dgm:pt modelId="{DF4BD390-B5AC-4109-83EC-F806E1E93A72}" type="sibTrans" cxnId="{36B206F4-6780-409A-9918-7B5D891A7A98}">
      <dgm:prSet/>
      <dgm:spPr/>
      <dgm:t>
        <a:bodyPr/>
        <a:lstStyle/>
        <a:p>
          <a:endParaRPr lang="en-US" sz="2800"/>
        </a:p>
      </dgm:t>
    </dgm:pt>
    <dgm:pt modelId="{0CEB63F8-4747-4064-9C0E-09CFDF5B4834}">
      <dgm:prSet phldrT="[文本]" custT="1"/>
      <dgm:spPr/>
      <dgm:t>
        <a:bodyPr/>
        <a:lstStyle/>
        <a:p>
          <a:r>
            <a:rPr lang="zh-CN" altLang="en-US" sz="1800" i="0" dirty="0" smtClean="0"/>
            <a:t>实现智能管理过程中相关策略的管理和配置。</a:t>
          </a:r>
          <a:endParaRPr lang="en-US" sz="1800" dirty="0"/>
        </a:p>
      </dgm:t>
    </dgm:pt>
    <dgm:pt modelId="{5C1AB670-9696-473F-83CB-C89703547AB2}" type="parTrans" cxnId="{62FFCFB3-886B-4811-9BD2-258A9C5D83F6}">
      <dgm:prSet/>
      <dgm:spPr/>
      <dgm:t>
        <a:bodyPr/>
        <a:lstStyle/>
        <a:p>
          <a:endParaRPr lang="en-US" sz="2800"/>
        </a:p>
      </dgm:t>
    </dgm:pt>
    <dgm:pt modelId="{AFB5A1ED-249B-4CF5-A41B-EE48BD444B28}" type="sibTrans" cxnId="{62FFCFB3-886B-4811-9BD2-258A9C5D83F6}">
      <dgm:prSet/>
      <dgm:spPr/>
      <dgm:t>
        <a:bodyPr/>
        <a:lstStyle/>
        <a:p>
          <a:endParaRPr lang="en-US" sz="2800"/>
        </a:p>
      </dgm:t>
    </dgm:pt>
    <dgm:pt modelId="{2F8D1F2A-B2AF-48D2-A0D2-E43D846F22D4}">
      <dgm:prSet phldrT="[文本]" custT="1"/>
      <dgm:spPr/>
      <dgm:t>
        <a:bodyPr/>
        <a:lstStyle/>
        <a:p>
          <a:r>
            <a:rPr lang="zh-CN" altLang="en-US" sz="2000" b="1" i="0" dirty="0" smtClean="0"/>
            <a:t>公共管理</a:t>
          </a:r>
          <a:endParaRPr lang="en-US" sz="2000" b="1" dirty="0"/>
        </a:p>
      </dgm:t>
    </dgm:pt>
    <dgm:pt modelId="{BD987FA5-9AC3-4BF1-AA46-2F372070193A}" type="parTrans" cxnId="{F2D53B3D-AC5D-4D89-8B43-7AA6CAE78D99}">
      <dgm:prSet/>
      <dgm:spPr/>
      <dgm:t>
        <a:bodyPr/>
        <a:lstStyle/>
        <a:p>
          <a:endParaRPr lang="en-US" sz="2800"/>
        </a:p>
      </dgm:t>
    </dgm:pt>
    <dgm:pt modelId="{9F8D0C77-3597-44EF-8AD4-9045C8B6BE2D}" type="sibTrans" cxnId="{F2D53B3D-AC5D-4D89-8B43-7AA6CAE78D99}">
      <dgm:prSet/>
      <dgm:spPr/>
      <dgm:t>
        <a:bodyPr/>
        <a:lstStyle/>
        <a:p>
          <a:endParaRPr lang="en-US" sz="2800"/>
        </a:p>
      </dgm:t>
    </dgm:pt>
    <dgm:pt modelId="{C2A1D54F-DE51-421F-BFAA-9BEF2112EAF1}">
      <dgm:prSet phldrT="[文本]" custT="1"/>
      <dgm:spPr/>
      <dgm:t>
        <a:bodyPr/>
        <a:lstStyle/>
        <a:p>
          <a:r>
            <a:rPr lang="zh-CN" altLang="en-US" sz="2000" b="1" i="0" dirty="0" smtClean="0"/>
            <a:t>任务管理</a:t>
          </a:r>
          <a:endParaRPr lang="en-US" sz="2000" b="1" dirty="0"/>
        </a:p>
      </dgm:t>
    </dgm:pt>
    <dgm:pt modelId="{5140C5E5-A0AC-4AAB-AFD6-AEE7437C754F}" type="parTrans" cxnId="{286687AF-987E-49FB-9AA4-43870AA9D380}">
      <dgm:prSet/>
      <dgm:spPr/>
      <dgm:t>
        <a:bodyPr/>
        <a:lstStyle/>
        <a:p>
          <a:endParaRPr lang="en-US" sz="2800"/>
        </a:p>
      </dgm:t>
    </dgm:pt>
    <dgm:pt modelId="{50A5E70A-D4D5-4028-B2AA-99132DE7B8C2}" type="sibTrans" cxnId="{286687AF-987E-49FB-9AA4-43870AA9D380}">
      <dgm:prSet/>
      <dgm:spPr/>
      <dgm:t>
        <a:bodyPr/>
        <a:lstStyle/>
        <a:p>
          <a:endParaRPr lang="en-US" sz="2800"/>
        </a:p>
      </dgm:t>
    </dgm:pt>
    <dgm:pt modelId="{7E081E15-BA9D-4B5C-8CDF-930BFB17C838}">
      <dgm:prSet phldrT="[文本]" custT="1"/>
      <dgm:spPr/>
      <dgm:t>
        <a:bodyPr/>
        <a:lstStyle/>
        <a:p>
          <a:r>
            <a:rPr lang="zh-CN" altLang="en-US" sz="1800" i="0" dirty="0" smtClean="0"/>
            <a:t>包括对管理员的管理、 系统日志管理和客户端的升级等。</a:t>
          </a:r>
          <a:r>
            <a:rPr lang="zh-CN" altLang="en-US" sz="1050" i="0" dirty="0" smtClean="0"/>
            <a:t/>
          </a:r>
          <a:br>
            <a:rPr lang="zh-CN" altLang="en-US" sz="1050" i="0" dirty="0" smtClean="0"/>
          </a:br>
          <a:endParaRPr lang="en-US" sz="1050" dirty="0"/>
        </a:p>
      </dgm:t>
    </dgm:pt>
    <dgm:pt modelId="{39416570-74BE-422F-B890-4A356EED466B}" type="parTrans" cxnId="{F87D9006-600D-4988-A5EA-995F75CC7124}">
      <dgm:prSet/>
      <dgm:spPr/>
      <dgm:t>
        <a:bodyPr/>
        <a:lstStyle/>
        <a:p>
          <a:endParaRPr lang="en-US" sz="2800"/>
        </a:p>
      </dgm:t>
    </dgm:pt>
    <dgm:pt modelId="{5F09AB24-ABB5-4EA3-B6EC-C9F329F6CAC7}" type="sibTrans" cxnId="{F87D9006-600D-4988-A5EA-995F75CC7124}">
      <dgm:prSet/>
      <dgm:spPr/>
      <dgm:t>
        <a:bodyPr/>
        <a:lstStyle/>
        <a:p>
          <a:endParaRPr lang="en-US" sz="2800"/>
        </a:p>
      </dgm:t>
    </dgm:pt>
    <dgm:pt modelId="{F1DA4365-4165-4762-9DFC-DEDD17A1B440}">
      <dgm:prSet phldrT="[文本]" custT="1"/>
      <dgm:spPr/>
      <dgm:t>
        <a:bodyPr/>
        <a:lstStyle/>
        <a:p>
          <a:r>
            <a:rPr lang="zh-CN" altLang="en-US" sz="1800" i="0" dirty="0" smtClean="0"/>
            <a:t>管理系统的任务管理中心，完成查看、分析、维护等操作。</a:t>
          </a:r>
          <a:endParaRPr lang="en-US" sz="1800" dirty="0"/>
        </a:p>
      </dgm:t>
    </dgm:pt>
    <dgm:pt modelId="{A55366B3-99BC-4E7C-BC4C-7F75159098C7}" type="parTrans" cxnId="{1D0013B6-57B3-4F9A-A488-A2E2D21162C6}">
      <dgm:prSet/>
      <dgm:spPr/>
      <dgm:t>
        <a:bodyPr/>
        <a:lstStyle/>
        <a:p>
          <a:endParaRPr lang="en-US" sz="2800"/>
        </a:p>
      </dgm:t>
    </dgm:pt>
    <dgm:pt modelId="{1435A909-24F2-415A-A28B-04C14DC0C820}" type="sibTrans" cxnId="{1D0013B6-57B3-4F9A-A488-A2E2D21162C6}">
      <dgm:prSet/>
      <dgm:spPr/>
      <dgm:t>
        <a:bodyPr/>
        <a:lstStyle/>
        <a:p>
          <a:endParaRPr lang="en-US" sz="2800"/>
        </a:p>
      </dgm:t>
    </dgm:pt>
    <dgm:pt modelId="{49F76113-6128-4E68-8F12-E998BF48C335}">
      <dgm:prSet phldrT="[文本]" custT="1"/>
      <dgm:spPr/>
      <dgm:t>
        <a:bodyPr/>
        <a:lstStyle/>
        <a:p>
          <a:r>
            <a:rPr lang="zh-CN" altLang="en-US" sz="1800" i="0" dirty="0" smtClean="0"/>
            <a:t>终端的桌面配置；</a:t>
          </a:r>
          <a:endParaRPr lang="en-US" sz="1800" dirty="0"/>
        </a:p>
      </dgm:t>
    </dgm:pt>
    <dgm:pt modelId="{935E49DD-F267-4FE9-8E74-90755A284D87}" type="parTrans" cxnId="{0E705A31-EDD3-46E3-AEEB-A16C42BF23F9}">
      <dgm:prSet/>
      <dgm:spPr/>
      <dgm:t>
        <a:bodyPr/>
        <a:lstStyle/>
        <a:p>
          <a:endParaRPr lang="en-US" sz="2400"/>
        </a:p>
      </dgm:t>
    </dgm:pt>
    <dgm:pt modelId="{6829C008-857B-4DD0-9121-1649C864DBCD}" type="sibTrans" cxnId="{0E705A31-EDD3-46E3-AEEB-A16C42BF23F9}">
      <dgm:prSet/>
      <dgm:spPr/>
      <dgm:t>
        <a:bodyPr/>
        <a:lstStyle/>
        <a:p>
          <a:endParaRPr lang="en-US" sz="2400"/>
        </a:p>
      </dgm:t>
    </dgm:pt>
    <dgm:pt modelId="{AC77AE17-C056-40C0-B2C2-C0A69C32B6AB}">
      <dgm:prSet phldrT="[文本]" custT="1"/>
      <dgm:spPr/>
      <dgm:t>
        <a:bodyPr/>
        <a:lstStyle/>
        <a:p>
          <a:r>
            <a:rPr lang="zh-CN" altLang="en-US" sz="1800" i="0" dirty="0" smtClean="0"/>
            <a:t>电源控制等。</a:t>
          </a:r>
          <a:r>
            <a:rPr lang="zh-CN" altLang="en-US" sz="1050" i="0" dirty="0" smtClean="0"/>
            <a:t/>
          </a:r>
          <a:br>
            <a:rPr lang="zh-CN" altLang="en-US" sz="1050" i="0" dirty="0" smtClean="0"/>
          </a:br>
          <a:endParaRPr lang="en-US" sz="1050" dirty="0"/>
        </a:p>
      </dgm:t>
    </dgm:pt>
    <dgm:pt modelId="{EB70BFD1-1050-4A08-917E-27DB9A8DBAEF}" type="parTrans" cxnId="{08863713-7DF3-43CF-BB68-66C22759368D}">
      <dgm:prSet/>
      <dgm:spPr/>
      <dgm:t>
        <a:bodyPr/>
        <a:lstStyle/>
        <a:p>
          <a:endParaRPr lang="en-US" sz="2400"/>
        </a:p>
      </dgm:t>
    </dgm:pt>
    <dgm:pt modelId="{8EBB966E-8495-4284-B1B4-396649F5266B}" type="sibTrans" cxnId="{08863713-7DF3-43CF-BB68-66C22759368D}">
      <dgm:prSet/>
      <dgm:spPr/>
      <dgm:t>
        <a:bodyPr/>
        <a:lstStyle/>
        <a:p>
          <a:endParaRPr lang="en-US" sz="2400"/>
        </a:p>
      </dgm:t>
    </dgm:pt>
    <dgm:pt modelId="{7EBF8C2D-6B5B-404E-A4D7-9D203A358155}" type="pres">
      <dgm:prSet presAssocID="{61EED0A4-0005-436B-8F98-39AEA13363BC}" presName="Name0" presStyleCnt="0">
        <dgm:presLayoutVars>
          <dgm:dir/>
          <dgm:animLvl val="lvl"/>
          <dgm:resizeHandles val="exact"/>
        </dgm:presLayoutVars>
      </dgm:prSet>
      <dgm:spPr/>
      <dgm:t>
        <a:bodyPr/>
        <a:lstStyle/>
        <a:p>
          <a:endParaRPr lang="en-US"/>
        </a:p>
      </dgm:t>
    </dgm:pt>
    <dgm:pt modelId="{417A8FEA-4B26-4627-9496-90421595BE44}" type="pres">
      <dgm:prSet presAssocID="{D42DA450-DF82-4231-8C2D-A2D2E5B52BF9}" presName="composite" presStyleCnt="0"/>
      <dgm:spPr/>
    </dgm:pt>
    <dgm:pt modelId="{F402EEDD-F9A5-403F-961A-EB8C0B5766D3}" type="pres">
      <dgm:prSet presAssocID="{D42DA450-DF82-4231-8C2D-A2D2E5B52BF9}" presName="parTx" presStyleLbl="alignNode1" presStyleIdx="0" presStyleCnt="5">
        <dgm:presLayoutVars>
          <dgm:chMax val="0"/>
          <dgm:chPref val="0"/>
          <dgm:bulletEnabled val="1"/>
        </dgm:presLayoutVars>
      </dgm:prSet>
      <dgm:spPr/>
      <dgm:t>
        <a:bodyPr/>
        <a:lstStyle/>
        <a:p>
          <a:endParaRPr lang="en-US"/>
        </a:p>
      </dgm:t>
    </dgm:pt>
    <dgm:pt modelId="{A286F6FE-2D5A-4755-948E-10B500555E94}" type="pres">
      <dgm:prSet presAssocID="{D42DA450-DF82-4231-8C2D-A2D2E5B52BF9}" presName="desTx" presStyleLbl="alignAccFollowNode1" presStyleIdx="0" presStyleCnt="5">
        <dgm:presLayoutVars>
          <dgm:bulletEnabled val="1"/>
        </dgm:presLayoutVars>
      </dgm:prSet>
      <dgm:spPr/>
      <dgm:t>
        <a:bodyPr/>
        <a:lstStyle/>
        <a:p>
          <a:endParaRPr lang="en-US"/>
        </a:p>
      </dgm:t>
    </dgm:pt>
    <dgm:pt modelId="{D489777E-B04E-420E-B48D-0E6D254C4574}" type="pres">
      <dgm:prSet presAssocID="{F09C9CC7-EAAC-40B2-B0DD-35AEFD5FEEDC}" presName="space" presStyleCnt="0"/>
      <dgm:spPr/>
    </dgm:pt>
    <dgm:pt modelId="{AEF12E5A-33B8-449A-B99F-F92AD7F1D2D2}" type="pres">
      <dgm:prSet presAssocID="{0AA132D2-C878-463F-84B5-6FE500FF8AA2}" presName="composite" presStyleCnt="0"/>
      <dgm:spPr/>
    </dgm:pt>
    <dgm:pt modelId="{C8CC5AAB-F580-4101-A243-7763256EA02B}" type="pres">
      <dgm:prSet presAssocID="{0AA132D2-C878-463F-84B5-6FE500FF8AA2}" presName="parTx" presStyleLbl="alignNode1" presStyleIdx="1" presStyleCnt="5">
        <dgm:presLayoutVars>
          <dgm:chMax val="0"/>
          <dgm:chPref val="0"/>
          <dgm:bulletEnabled val="1"/>
        </dgm:presLayoutVars>
      </dgm:prSet>
      <dgm:spPr/>
      <dgm:t>
        <a:bodyPr/>
        <a:lstStyle/>
        <a:p>
          <a:endParaRPr lang="en-US"/>
        </a:p>
      </dgm:t>
    </dgm:pt>
    <dgm:pt modelId="{4E05447F-C57E-4F7E-802F-9477F274015A}" type="pres">
      <dgm:prSet presAssocID="{0AA132D2-C878-463F-84B5-6FE500FF8AA2}" presName="desTx" presStyleLbl="alignAccFollowNode1" presStyleIdx="1" presStyleCnt="5">
        <dgm:presLayoutVars>
          <dgm:bulletEnabled val="1"/>
        </dgm:presLayoutVars>
      </dgm:prSet>
      <dgm:spPr/>
      <dgm:t>
        <a:bodyPr/>
        <a:lstStyle/>
        <a:p>
          <a:endParaRPr lang="en-US"/>
        </a:p>
      </dgm:t>
    </dgm:pt>
    <dgm:pt modelId="{93948BAE-91D4-4DE7-B0D3-56D1FD84F4AC}" type="pres">
      <dgm:prSet presAssocID="{30C1DD2E-8636-4CAC-AACC-8B3F630BEE99}" presName="space" presStyleCnt="0"/>
      <dgm:spPr/>
    </dgm:pt>
    <dgm:pt modelId="{038F95F5-9C45-44A4-8907-1E79B6DF7926}" type="pres">
      <dgm:prSet presAssocID="{EB15918A-A39B-4A2B-AB55-C0A44D10D1C5}" presName="composite" presStyleCnt="0"/>
      <dgm:spPr/>
    </dgm:pt>
    <dgm:pt modelId="{E853DB85-59C8-4E7C-AC28-CDA054946DD1}" type="pres">
      <dgm:prSet presAssocID="{EB15918A-A39B-4A2B-AB55-C0A44D10D1C5}" presName="parTx" presStyleLbl="alignNode1" presStyleIdx="2" presStyleCnt="5">
        <dgm:presLayoutVars>
          <dgm:chMax val="0"/>
          <dgm:chPref val="0"/>
          <dgm:bulletEnabled val="1"/>
        </dgm:presLayoutVars>
      </dgm:prSet>
      <dgm:spPr/>
      <dgm:t>
        <a:bodyPr/>
        <a:lstStyle/>
        <a:p>
          <a:endParaRPr lang="en-US"/>
        </a:p>
      </dgm:t>
    </dgm:pt>
    <dgm:pt modelId="{F8397E81-3143-4EEA-8EC3-9E29EB5307E8}" type="pres">
      <dgm:prSet presAssocID="{EB15918A-A39B-4A2B-AB55-C0A44D10D1C5}" presName="desTx" presStyleLbl="alignAccFollowNode1" presStyleIdx="2" presStyleCnt="5">
        <dgm:presLayoutVars>
          <dgm:bulletEnabled val="1"/>
        </dgm:presLayoutVars>
      </dgm:prSet>
      <dgm:spPr/>
      <dgm:t>
        <a:bodyPr/>
        <a:lstStyle/>
        <a:p>
          <a:endParaRPr lang="en-US"/>
        </a:p>
      </dgm:t>
    </dgm:pt>
    <dgm:pt modelId="{D8D48028-C672-4A6D-80B1-46076C85E01F}" type="pres">
      <dgm:prSet presAssocID="{DF4BD390-B5AC-4109-83EC-F806E1E93A72}" presName="space" presStyleCnt="0"/>
      <dgm:spPr/>
    </dgm:pt>
    <dgm:pt modelId="{747E8429-C60F-4724-968C-A403C2476DBA}" type="pres">
      <dgm:prSet presAssocID="{2F8D1F2A-B2AF-48D2-A0D2-E43D846F22D4}" presName="composite" presStyleCnt="0"/>
      <dgm:spPr/>
    </dgm:pt>
    <dgm:pt modelId="{044A5D5F-B886-458F-A5B4-8379B15BD91D}" type="pres">
      <dgm:prSet presAssocID="{2F8D1F2A-B2AF-48D2-A0D2-E43D846F22D4}" presName="parTx" presStyleLbl="alignNode1" presStyleIdx="3" presStyleCnt="5">
        <dgm:presLayoutVars>
          <dgm:chMax val="0"/>
          <dgm:chPref val="0"/>
          <dgm:bulletEnabled val="1"/>
        </dgm:presLayoutVars>
      </dgm:prSet>
      <dgm:spPr/>
      <dgm:t>
        <a:bodyPr/>
        <a:lstStyle/>
        <a:p>
          <a:endParaRPr lang="en-US"/>
        </a:p>
      </dgm:t>
    </dgm:pt>
    <dgm:pt modelId="{33197D3F-AAED-4E54-94F4-625335A75045}" type="pres">
      <dgm:prSet presAssocID="{2F8D1F2A-B2AF-48D2-A0D2-E43D846F22D4}" presName="desTx" presStyleLbl="alignAccFollowNode1" presStyleIdx="3" presStyleCnt="5">
        <dgm:presLayoutVars>
          <dgm:bulletEnabled val="1"/>
        </dgm:presLayoutVars>
      </dgm:prSet>
      <dgm:spPr/>
      <dgm:t>
        <a:bodyPr/>
        <a:lstStyle/>
        <a:p>
          <a:endParaRPr lang="en-US"/>
        </a:p>
      </dgm:t>
    </dgm:pt>
    <dgm:pt modelId="{9E1B647C-7987-49C6-8007-EEB8B1224734}" type="pres">
      <dgm:prSet presAssocID="{9F8D0C77-3597-44EF-8AD4-9045C8B6BE2D}" presName="space" presStyleCnt="0"/>
      <dgm:spPr/>
    </dgm:pt>
    <dgm:pt modelId="{BD3D7711-5275-4459-A6C6-17C1E2F6A180}" type="pres">
      <dgm:prSet presAssocID="{C2A1D54F-DE51-421F-BFAA-9BEF2112EAF1}" presName="composite" presStyleCnt="0"/>
      <dgm:spPr/>
    </dgm:pt>
    <dgm:pt modelId="{0C704919-A3D9-4089-989F-0B5F315A1477}" type="pres">
      <dgm:prSet presAssocID="{C2A1D54F-DE51-421F-BFAA-9BEF2112EAF1}" presName="parTx" presStyleLbl="alignNode1" presStyleIdx="4" presStyleCnt="5">
        <dgm:presLayoutVars>
          <dgm:chMax val="0"/>
          <dgm:chPref val="0"/>
          <dgm:bulletEnabled val="1"/>
        </dgm:presLayoutVars>
      </dgm:prSet>
      <dgm:spPr/>
      <dgm:t>
        <a:bodyPr/>
        <a:lstStyle/>
        <a:p>
          <a:endParaRPr lang="en-US"/>
        </a:p>
      </dgm:t>
    </dgm:pt>
    <dgm:pt modelId="{E75F0EDF-A5B8-47B3-9FB7-34545CA3F3DB}" type="pres">
      <dgm:prSet presAssocID="{C2A1D54F-DE51-421F-BFAA-9BEF2112EAF1}" presName="desTx" presStyleLbl="alignAccFollowNode1" presStyleIdx="4" presStyleCnt="5" custLinFactNeighborX="2952" custLinFactNeighborY="1299">
        <dgm:presLayoutVars>
          <dgm:bulletEnabled val="1"/>
        </dgm:presLayoutVars>
      </dgm:prSet>
      <dgm:spPr/>
      <dgm:t>
        <a:bodyPr/>
        <a:lstStyle/>
        <a:p>
          <a:endParaRPr lang="en-US"/>
        </a:p>
      </dgm:t>
    </dgm:pt>
  </dgm:ptLst>
  <dgm:cxnLst>
    <dgm:cxn modelId="{19B6CBDE-8C4F-4C2D-A732-047DE2E431F4}" type="presOf" srcId="{2F8D1F2A-B2AF-48D2-A0D2-E43D846F22D4}" destId="{044A5D5F-B886-458F-A5B4-8379B15BD91D}" srcOrd="0" destOrd="0" presId="urn:microsoft.com/office/officeart/2005/8/layout/hList1"/>
    <dgm:cxn modelId="{A4CDFA2F-C8E9-4750-9358-257FB63328D4}" type="presOf" srcId="{D407E19A-4AC1-453D-9641-71D6524A15F3}" destId="{4E05447F-C57E-4F7E-802F-9477F274015A}" srcOrd="0" destOrd="0" presId="urn:microsoft.com/office/officeart/2005/8/layout/hList1"/>
    <dgm:cxn modelId="{62FFCFB3-886B-4811-9BD2-258A9C5D83F6}" srcId="{EB15918A-A39B-4A2B-AB55-C0A44D10D1C5}" destId="{0CEB63F8-4747-4064-9C0E-09CFDF5B4834}" srcOrd="0" destOrd="0" parTransId="{5C1AB670-9696-473F-83CB-C89703547AB2}" sibTransId="{AFB5A1ED-249B-4CF5-A41B-EE48BD444B28}"/>
    <dgm:cxn modelId="{8351D7A7-98E3-4A29-A210-918E79850AE8}" srcId="{61EED0A4-0005-436B-8F98-39AEA13363BC}" destId="{0AA132D2-C878-463F-84B5-6FE500FF8AA2}" srcOrd="1" destOrd="0" parTransId="{7D9C3E3E-923B-4A42-9FF1-A68BC3D5621C}" sibTransId="{30C1DD2E-8636-4CAC-AACC-8B3F630BEE99}"/>
    <dgm:cxn modelId="{6C0AA4A6-C043-42DB-9361-22742A325F4E}" type="presOf" srcId="{49F76113-6128-4E68-8F12-E998BF48C335}" destId="{A286F6FE-2D5A-4755-948E-10B500555E94}" srcOrd="0" destOrd="1" presId="urn:microsoft.com/office/officeart/2005/8/layout/hList1"/>
    <dgm:cxn modelId="{DD6AF5CE-0FE5-49EE-B79E-A762FDC323DA}" type="presOf" srcId="{7E081E15-BA9D-4B5C-8CDF-930BFB17C838}" destId="{33197D3F-AAED-4E54-94F4-625335A75045}" srcOrd="0" destOrd="0" presId="urn:microsoft.com/office/officeart/2005/8/layout/hList1"/>
    <dgm:cxn modelId="{E0601A89-22AD-4AA4-8EFB-43B6EBBAFDA9}" type="presOf" srcId="{F1DA4365-4165-4762-9DFC-DEDD17A1B440}" destId="{E75F0EDF-A5B8-47B3-9FB7-34545CA3F3DB}" srcOrd="0" destOrd="0" presId="urn:microsoft.com/office/officeart/2005/8/layout/hList1"/>
    <dgm:cxn modelId="{C0A34F96-AFC6-49F8-825D-2011A492BF26}" type="presOf" srcId="{C2A1D54F-DE51-421F-BFAA-9BEF2112EAF1}" destId="{0C704919-A3D9-4089-989F-0B5F315A1477}" srcOrd="0" destOrd="0" presId="urn:microsoft.com/office/officeart/2005/8/layout/hList1"/>
    <dgm:cxn modelId="{B40DDCD5-F1B5-45DE-A3DB-C27F8CE8B410}" srcId="{D42DA450-DF82-4231-8C2D-A2D2E5B52BF9}" destId="{0B852C12-A5F7-4227-91C9-E788490409D4}" srcOrd="2" destOrd="0" parTransId="{A3FD77C7-5A04-4795-A372-EC4014DD9017}" sibTransId="{B3D8FCD4-2392-4D3A-A6FC-9AEEDB7D85BD}"/>
    <dgm:cxn modelId="{F2D53B3D-AC5D-4D89-8B43-7AA6CAE78D99}" srcId="{61EED0A4-0005-436B-8F98-39AEA13363BC}" destId="{2F8D1F2A-B2AF-48D2-A0D2-E43D846F22D4}" srcOrd="3" destOrd="0" parTransId="{BD987FA5-9AC3-4BF1-AA46-2F372070193A}" sibTransId="{9F8D0C77-3597-44EF-8AD4-9045C8B6BE2D}"/>
    <dgm:cxn modelId="{1278A088-EDE6-43AF-A238-EADC454A037D}" srcId="{0AA132D2-C878-463F-84B5-6FE500FF8AA2}" destId="{D407E19A-4AC1-453D-9641-71D6524A15F3}" srcOrd="0" destOrd="0" parTransId="{DD5C2992-4934-4F59-BC91-EB266597E354}" sibTransId="{E523F173-F2FD-4513-81CE-3B709513F9C9}"/>
    <dgm:cxn modelId="{C53A74B7-16FB-448A-804D-8718BA9ED777}" type="presOf" srcId="{61EED0A4-0005-436B-8F98-39AEA13363BC}" destId="{7EBF8C2D-6B5B-404E-A4D7-9D203A358155}" srcOrd="0" destOrd="0" presId="urn:microsoft.com/office/officeart/2005/8/layout/hList1"/>
    <dgm:cxn modelId="{F2A8493D-0113-4719-9342-94B9D690DC03}" type="presOf" srcId="{AC77AE17-C056-40C0-B2C2-C0A69C32B6AB}" destId="{A286F6FE-2D5A-4755-948E-10B500555E94}" srcOrd="0" destOrd="3" presId="urn:microsoft.com/office/officeart/2005/8/layout/hList1"/>
    <dgm:cxn modelId="{E2749047-AF7A-4421-9FF1-5A9555E1840D}" srcId="{61EED0A4-0005-436B-8F98-39AEA13363BC}" destId="{D42DA450-DF82-4231-8C2D-A2D2E5B52BF9}" srcOrd="0" destOrd="0" parTransId="{AA519344-DA11-47BC-99AB-C5749587CB5B}" sibTransId="{F09C9CC7-EAAC-40B2-B0DD-35AEFD5FEEDC}"/>
    <dgm:cxn modelId="{7E4E71DF-41C4-4B46-B408-1EFB7C75AFE0}" type="presOf" srcId="{0AA132D2-C878-463F-84B5-6FE500FF8AA2}" destId="{C8CC5AAB-F580-4101-A243-7763256EA02B}" srcOrd="0" destOrd="0" presId="urn:microsoft.com/office/officeart/2005/8/layout/hList1"/>
    <dgm:cxn modelId="{0B03670D-B7B1-4FB8-A208-53BCCCF9339C}" type="presOf" srcId="{0B852C12-A5F7-4227-91C9-E788490409D4}" destId="{A286F6FE-2D5A-4755-948E-10B500555E94}" srcOrd="0" destOrd="2" presId="urn:microsoft.com/office/officeart/2005/8/layout/hList1"/>
    <dgm:cxn modelId="{05E9B161-3EAD-4C30-9200-5A5FE13F2779}" type="presOf" srcId="{A585DCBA-BE47-45E9-A57C-D6158E18D5B9}" destId="{A286F6FE-2D5A-4755-948E-10B500555E94}" srcOrd="0" destOrd="0" presId="urn:microsoft.com/office/officeart/2005/8/layout/hList1"/>
    <dgm:cxn modelId="{0E705A31-EDD3-46E3-AEEB-A16C42BF23F9}" srcId="{D42DA450-DF82-4231-8C2D-A2D2E5B52BF9}" destId="{49F76113-6128-4E68-8F12-E998BF48C335}" srcOrd="1" destOrd="0" parTransId="{935E49DD-F267-4FE9-8E74-90755A284D87}" sibTransId="{6829C008-857B-4DD0-9121-1649C864DBCD}"/>
    <dgm:cxn modelId="{286687AF-987E-49FB-9AA4-43870AA9D380}" srcId="{61EED0A4-0005-436B-8F98-39AEA13363BC}" destId="{C2A1D54F-DE51-421F-BFAA-9BEF2112EAF1}" srcOrd="4" destOrd="0" parTransId="{5140C5E5-A0AC-4AAB-AFD6-AEE7437C754F}" sibTransId="{50A5E70A-D4D5-4028-B2AA-99132DE7B8C2}"/>
    <dgm:cxn modelId="{08863713-7DF3-43CF-BB68-66C22759368D}" srcId="{D42DA450-DF82-4231-8C2D-A2D2E5B52BF9}" destId="{AC77AE17-C056-40C0-B2C2-C0A69C32B6AB}" srcOrd="3" destOrd="0" parTransId="{EB70BFD1-1050-4A08-917E-27DB9A8DBAEF}" sibTransId="{8EBB966E-8495-4284-B1B4-396649F5266B}"/>
    <dgm:cxn modelId="{B54CFBDD-3D4E-4E7B-B452-E0CEC85EDE3C}" type="presOf" srcId="{D42DA450-DF82-4231-8C2D-A2D2E5B52BF9}" destId="{F402EEDD-F9A5-403F-961A-EB8C0B5766D3}" srcOrd="0" destOrd="0" presId="urn:microsoft.com/office/officeart/2005/8/layout/hList1"/>
    <dgm:cxn modelId="{8024433F-9702-4F8B-B476-D14B464A9000}" type="presOf" srcId="{EB15918A-A39B-4A2B-AB55-C0A44D10D1C5}" destId="{E853DB85-59C8-4E7C-AC28-CDA054946DD1}" srcOrd="0" destOrd="0" presId="urn:microsoft.com/office/officeart/2005/8/layout/hList1"/>
    <dgm:cxn modelId="{36B206F4-6780-409A-9918-7B5D891A7A98}" srcId="{61EED0A4-0005-436B-8F98-39AEA13363BC}" destId="{EB15918A-A39B-4A2B-AB55-C0A44D10D1C5}" srcOrd="2" destOrd="0" parTransId="{90B89AC9-324B-4D53-9983-643B57D19A21}" sibTransId="{DF4BD390-B5AC-4109-83EC-F806E1E93A72}"/>
    <dgm:cxn modelId="{D76E61B4-6B9D-41A6-B5FD-23CEE67504DF}" srcId="{D42DA450-DF82-4231-8C2D-A2D2E5B52BF9}" destId="{A585DCBA-BE47-45E9-A57C-D6158E18D5B9}" srcOrd="0" destOrd="0" parTransId="{F273E754-0CC7-4204-87AC-C0E4D3DEFEBA}" sibTransId="{0FA4788B-6E03-4708-B01B-933BF497BED0}"/>
    <dgm:cxn modelId="{F87D9006-600D-4988-A5EA-995F75CC7124}" srcId="{2F8D1F2A-B2AF-48D2-A0D2-E43D846F22D4}" destId="{7E081E15-BA9D-4B5C-8CDF-930BFB17C838}" srcOrd="0" destOrd="0" parTransId="{39416570-74BE-422F-B890-4A356EED466B}" sibTransId="{5F09AB24-ABB5-4EA3-B6EC-C9F329F6CAC7}"/>
    <dgm:cxn modelId="{01F53C5B-55F3-4482-850B-C5649000E1C6}" type="presOf" srcId="{0CEB63F8-4747-4064-9C0E-09CFDF5B4834}" destId="{F8397E81-3143-4EEA-8EC3-9E29EB5307E8}" srcOrd="0" destOrd="0" presId="urn:microsoft.com/office/officeart/2005/8/layout/hList1"/>
    <dgm:cxn modelId="{1D0013B6-57B3-4F9A-A488-A2E2D21162C6}" srcId="{C2A1D54F-DE51-421F-BFAA-9BEF2112EAF1}" destId="{F1DA4365-4165-4762-9DFC-DEDD17A1B440}" srcOrd="0" destOrd="0" parTransId="{A55366B3-99BC-4E7C-BC4C-7F75159098C7}" sibTransId="{1435A909-24F2-415A-A28B-04C14DC0C820}"/>
    <dgm:cxn modelId="{3271ABEB-8EDD-4999-BF89-98E4EB41DE41}" type="presParOf" srcId="{7EBF8C2D-6B5B-404E-A4D7-9D203A358155}" destId="{417A8FEA-4B26-4627-9496-90421595BE44}" srcOrd="0" destOrd="0" presId="urn:microsoft.com/office/officeart/2005/8/layout/hList1"/>
    <dgm:cxn modelId="{65A1904E-7C72-4276-A2BC-CD23FA446466}" type="presParOf" srcId="{417A8FEA-4B26-4627-9496-90421595BE44}" destId="{F402EEDD-F9A5-403F-961A-EB8C0B5766D3}" srcOrd="0" destOrd="0" presId="urn:microsoft.com/office/officeart/2005/8/layout/hList1"/>
    <dgm:cxn modelId="{6A4AA1A5-5F50-49C4-BA28-3E8D911D33FB}" type="presParOf" srcId="{417A8FEA-4B26-4627-9496-90421595BE44}" destId="{A286F6FE-2D5A-4755-948E-10B500555E94}" srcOrd="1" destOrd="0" presId="urn:microsoft.com/office/officeart/2005/8/layout/hList1"/>
    <dgm:cxn modelId="{5F60723D-3246-4886-B5B6-841A754DAC3B}" type="presParOf" srcId="{7EBF8C2D-6B5B-404E-A4D7-9D203A358155}" destId="{D489777E-B04E-420E-B48D-0E6D254C4574}" srcOrd="1" destOrd="0" presId="urn:microsoft.com/office/officeart/2005/8/layout/hList1"/>
    <dgm:cxn modelId="{013AB869-443D-4205-8981-B7FC9063B97B}" type="presParOf" srcId="{7EBF8C2D-6B5B-404E-A4D7-9D203A358155}" destId="{AEF12E5A-33B8-449A-B99F-F92AD7F1D2D2}" srcOrd="2" destOrd="0" presId="urn:microsoft.com/office/officeart/2005/8/layout/hList1"/>
    <dgm:cxn modelId="{7A811901-806A-4A8C-841F-34BF0648C065}" type="presParOf" srcId="{AEF12E5A-33B8-449A-B99F-F92AD7F1D2D2}" destId="{C8CC5AAB-F580-4101-A243-7763256EA02B}" srcOrd="0" destOrd="0" presId="urn:microsoft.com/office/officeart/2005/8/layout/hList1"/>
    <dgm:cxn modelId="{8194CCA2-6C5E-4D72-88F5-9CB00E360962}" type="presParOf" srcId="{AEF12E5A-33B8-449A-B99F-F92AD7F1D2D2}" destId="{4E05447F-C57E-4F7E-802F-9477F274015A}" srcOrd="1" destOrd="0" presId="urn:microsoft.com/office/officeart/2005/8/layout/hList1"/>
    <dgm:cxn modelId="{5BDA5A45-BF56-43A3-8267-03F79A2316D1}" type="presParOf" srcId="{7EBF8C2D-6B5B-404E-A4D7-9D203A358155}" destId="{93948BAE-91D4-4DE7-B0D3-56D1FD84F4AC}" srcOrd="3" destOrd="0" presId="urn:microsoft.com/office/officeart/2005/8/layout/hList1"/>
    <dgm:cxn modelId="{D292FBD6-9BAD-429C-A5D3-E240E99DD1E9}" type="presParOf" srcId="{7EBF8C2D-6B5B-404E-A4D7-9D203A358155}" destId="{038F95F5-9C45-44A4-8907-1E79B6DF7926}" srcOrd="4" destOrd="0" presId="urn:microsoft.com/office/officeart/2005/8/layout/hList1"/>
    <dgm:cxn modelId="{E668BCDF-145C-4EE8-9E78-0BEFE3FCA9B5}" type="presParOf" srcId="{038F95F5-9C45-44A4-8907-1E79B6DF7926}" destId="{E853DB85-59C8-4E7C-AC28-CDA054946DD1}" srcOrd="0" destOrd="0" presId="urn:microsoft.com/office/officeart/2005/8/layout/hList1"/>
    <dgm:cxn modelId="{D6D59ACB-05B1-4050-811A-84A668A3DD00}" type="presParOf" srcId="{038F95F5-9C45-44A4-8907-1E79B6DF7926}" destId="{F8397E81-3143-4EEA-8EC3-9E29EB5307E8}" srcOrd="1" destOrd="0" presId="urn:microsoft.com/office/officeart/2005/8/layout/hList1"/>
    <dgm:cxn modelId="{D05DC9DF-C457-4FAF-AA2B-ED4B913EBDE0}" type="presParOf" srcId="{7EBF8C2D-6B5B-404E-A4D7-9D203A358155}" destId="{D8D48028-C672-4A6D-80B1-46076C85E01F}" srcOrd="5" destOrd="0" presId="urn:microsoft.com/office/officeart/2005/8/layout/hList1"/>
    <dgm:cxn modelId="{4B685369-E074-4F58-B166-7232CECCBD65}" type="presParOf" srcId="{7EBF8C2D-6B5B-404E-A4D7-9D203A358155}" destId="{747E8429-C60F-4724-968C-A403C2476DBA}" srcOrd="6" destOrd="0" presId="urn:microsoft.com/office/officeart/2005/8/layout/hList1"/>
    <dgm:cxn modelId="{D3E9731D-E237-46AB-BEC3-5B8F47265E40}" type="presParOf" srcId="{747E8429-C60F-4724-968C-A403C2476DBA}" destId="{044A5D5F-B886-458F-A5B4-8379B15BD91D}" srcOrd="0" destOrd="0" presId="urn:microsoft.com/office/officeart/2005/8/layout/hList1"/>
    <dgm:cxn modelId="{F0BEE07D-3970-4113-8EAA-E8D3562470C4}" type="presParOf" srcId="{747E8429-C60F-4724-968C-A403C2476DBA}" destId="{33197D3F-AAED-4E54-94F4-625335A75045}" srcOrd="1" destOrd="0" presId="urn:microsoft.com/office/officeart/2005/8/layout/hList1"/>
    <dgm:cxn modelId="{F9952C76-F7A3-4E28-8924-527D98A31914}" type="presParOf" srcId="{7EBF8C2D-6B5B-404E-A4D7-9D203A358155}" destId="{9E1B647C-7987-49C6-8007-EEB8B1224734}" srcOrd="7" destOrd="0" presId="urn:microsoft.com/office/officeart/2005/8/layout/hList1"/>
    <dgm:cxn modelId="{3ED073EB-C341-46FD-A365-670B4E6F7F2E}" type="presParOf" srcId="{7EBF8C2D-6B5B-404E-A4D7-9D203A358155}" destId="{BD3D7711-5275-4459-A6C6-17C1E2F6A180}" srcOrd="8" destOrd="0" presId="urn:microsoft.com/office/officeart/2005/8/layout/hList1"/>
    <dgm:cxn modelId="{12D5532F-38F2-45D9-A1E7-CB60F6746E38}" type="presParOf" srcId="{BD3D7711-5275-4459-A6C6-17C1E2F6A180}" destId="{0C704919-A3D9-4089-989F-0B5F315A1477}" srcOrd="0" destOrd="0" presId="urn:microsoft.com/office/officeart/2005/8/layout/hList1"/>
    <dgm:cxn modelId="{F0FE9B97-EA39-41B0-B7E9-0C43CD3C959E}" type="presParOf" srcId="{BD3D7711-5275-4459-A6C6-17C1E2F6A180}" destId="{E75F0EDF-A5B8-47B3-9FB7-34545CA3F3D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02"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defTabSz="968375" fontAlgn="base">
              <a:defRPr sz="1300">
                <a:latin typeface="Arial" charset="0"/>
                <a:ea typeface="宋体" pitchFamily="2" charset="-122"/>
              </a:defRPr>
            </a:lvl1pPr>
          </a:lstStyle>
          <a:p>
            <a:pPr>
              <a:defRPr/>
            </a:pPr>
            <a:r>
              <a:rPr lang="zh-CN" altLang="en-US" smtClean="0"/>
              <a:t>请将此处改为本章标题</a:t>
            </a:r>
            <a:endParaRPr lang="en-US" altLang="zh-CN"/>
          </a:p>
        </p:txBody>
      </p:sp>
      <p:sp>
        <p:nvSpPr>
          <p:cNvPr id="512003" name="Rectangle 3"/>
          <p:cNvSpPr>
            <a:spLocks noGrp="1" noChangeArrowheads="1"/>
          </p:cNvSpPr>
          <p:nvPr>
            <p:ph type="dt" sz="quarter" idx="1"/>
          </p:nvPr>
        </p:nvSpPr>
        <p:spPr bwMode="auto">
          <a:xfrm>
            <a:off x="4021138"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algn="r" defTabSz="968375" fontAlgn="base">
              <a:defRPr sz="1300">
                <a:latin typeface="Arial" charset="0"/>
                <a:ea typeface="宋体" pitchFamily="2" charset="-122"/>
              </a:defRPr>
            </a:lvl1pPr>
          </a:lstStyle>
          <a:p>
            <a:pPr>
              <a:defRPr/>
            </a:pPr>
            <a:endParaRPr lang="en-US" altLang="zh-CN"/>
          </a:p>
        </p:txBody>
      </p:sp>
      <p:sp>
        <p:nvSpPr>
          <p:cNvPr id="512004" name="Rectangle 4"/>
          <p:cNvSpPr>
            <a:spLocks noGrp="1" noChangeArrowheads="1"/>
          </p:cNvSpPr>
          <p:nvPr>
            <p:ph type="ftr" sz="quarter" idx="2"/>
          </p:nvPr>
        </p:nvSpPr>
        <p:spPr bwMode="auto">
          <a:xfrm>
            <a:off x="0"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defTabSz="968375" fontAlgn="base">
              <a:defRPr sz="1300">
                <a:latin typeface="Arial" charset="0"/>
                <a:ea typeface="宋体" pitchFamily="2" charset="-122"/>
              </a:defRPr>
            </a:lvl1pPr>
          </a:lstStyle>
          <a:p>
            <a:pPr>
              <a:defRPr/>
            </a:pPr>
            <a:endParaRPr lang="en-US" altLang="zh-CN"/>
          </a:p>
        </p:txBody>
      </p:sp>
      <p:sp>
        <p:nvSpPr>
          <p:cNvPr id="512005" name="Rectangle 5"/>
          <p:cNvSpPr>
            <a:spLocks noGrp="1" noChangeArrowheads="1"/>
          </p:cNvSpPr>
          <p:nvPr>
            <p:ph type="sldNum" sz="quarter" idx="3"/>
          </p:nvPr>
        </p:nvSpPr>
        <p:spPr bwMode="auto">
          <a:xfrm>
            <a:off x="4021138"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algn="r" defTabSz="968375" fontAlgn="base">
              <a:defRPr sz="1300">
                <a:latin typeface="Arial" charset="0"/>
                <a:ea typeface="宋体" pitchFamily="2" charset="-122"/>
              </a:defRPr>
            </a:lvl1pPr>
          </a:lstStyle>
          <a:p>
            <a:pPr>
              <a:defRPr/>
            </a:pPr>
            <a:fld id="{DFB0E886-5559-4133-9D2D-4B2631545D0E}" type="slidenum">
              <a:rPr lang="en-US" altLang="zh-CN"/>
              <a:pPr>
                <a:defRPr/>
              </a:pPr>
              <a:t>‹#›</a:t>
            </a:fld>
            <a:endParaRPr lang="en-US" altLang="zh-CN"/>
          </a:p>
        </p:txBody>
      </p:sp>
    </p:spTree>
    <p:extLst>
      <p:ext uri="{BB962C8B-B14F-4D97-AF65-F5344CB8AC3E}">
        <p14:creationId xmlns:p14="http://schemas.microsoft.com/office/powerpoint/2010/main" val="28947443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4"/>
          <p:cNvSpPr>
            <a:spLocks noGrp="1" noRot="1" noChangeAspect="1" noChangeArrowheads="1" noTextEdit="1"/>
          </p:cNvSpPr>
          <p:nvPr>
            <p:ph type="sldImg" idx="2"/>
          </p:nvPr>
        </p:nvSpPr>
        <p:spPr bwMode="auto">
          <a:xfrm>
            <a:off x="992188" y="768350"/>
            <a:ext cx="5118100" cy="3838575"/>
          </a:xfrm>
          <a:prstGeom prst="rect">
            <a:avLst/>
          </a:prstGeom>
          <a:noFill/>
          <a:ln w="9525">
            <a:solidFill>
              <a:srgbClr val="000000"/>
            </a:solidFill>
            <a:miter lim="800000"/>
            <a:headEnd/>
            <a:tailEnd/>
          </a:ln>
        </p:spPr>
      </p:sp>
      <p:sp>
        <p:nvSpPr>
          <p:cNvPr id="14341" name="Rectangle 5"/>
          <p:cNvSpPr>
            <a:spLocks noGrp="1" noChangeArrowheads="1"/>
          </p:cNvSpPr>
          <p:nvPr>
            <p:ph type="body" sz="quarter" idx="3"/>
          </p:nvPr>
        </p:nvSpPr>
        <p:spPr bwMode="auto">
          <a:xfrm>
            <a:off x="701675" y="4860924"/>
            <a:ext cx="5676900" cy="4864894"/>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p>
            <a:pPr lvl="0"/>
            <a:r>
              <a:rPr lang="en-US" altLang="zh-CN" noProof="0" dirty="0" smtClean="0"/>
              <a:t>Click here to add content</a:t>
            </a:r>
          </a:p>
          <a:p>
            <a:pPr lvl="1"/>
            <a:r>
              <a:rPr lang="en-US" altLang="zh-CN" noProof="0" dirty="0" smtClean="0"/>
              <a:t>Click here to add content</a:t>
            </a:r>
          </a:p>
          <a:p>
            <a:pPr lvl="2"/>
            <a:r>
              <a:rPr lang="en-US" altLang="zh-CN" noProof="0" dirty="0" smtClean="0"/>
              <a:t>Click here to add content</a:t>
            </a:r>
          </a:p>
        </p:txBody>
      </p:sp>
    </p:spTree>
    <p:extLst>
      <p:ext uri="{BB962C8B-B14F-4D97-AF65-F5344CB8AC3E}">
        <p14:creationId xmlns:p14="http://schemas.microsoft.com/office/powerpoint/2010/main" val="688167284"/>
      </p:ext>
    </p:extLst>
  </p:cSld>
  <p:clrMap bg1="lt1" tx1="dk1" bg2="lt2" tx2="dk2" accent1="accent1" accent2="accent2" accent3="accent3" accent4="accent4" accent5="accent5" accent6="accent6" hlink="hlink" folHlink="folHlink"/>
  <p:hf hdr="0" dt="0"/>
  <p:notesStyle>
    <a:lvl1pPr marL="180975" indent="-180975" algn="l" rtl="0" eaLnBrk="1" fontAlgn="base" hangingPunct="1">
      <a:lnSpc>
        <a:spcPct val="125000"/>
      </a:lnSpc>
      <a:spcBef>
        <a:spcPct val="0"/>
      </a:spcBef>
      <a:spcAft>
        <a:spcPts val="600"/>
      </a:spcAft>
      <a:buSzPct val="60000"/>
      <a:buFont typeface="Wingdings" pitchFamily="2" charset="2"/>
      <a:buChar char="l"/>
      <a:defRPr sz="1100" kern="1200">
        <a:solidFill>
          <a:schemeClr val="tx1"/>
        </a:solidFill>
        <a:latin typeface="FrutigerNext LT Regular" pitchFamily="34" charset="0"/>
        <a:ea typeface="华文细黑" pitchFamily="2" charset="-122"/>
        <a:cs typeface="+mn-cs"/>
      </a:defRPr>
    </a:lvl1pPr>
    <a:lvl2pPr marL="541338" indent="-180975" algn="l" rtl="0" eaLnBrk="1" fontAlgn="base" hangingPunct="1">
      <a:lnSpc>
        <a:spcPct val="125000"/>
      </a:lnSpc>
      <a:spcBef>
        <a:spcPct val="0"/>
      </a:spcBef>
      <a:spcAft>
        <a:spcPts val="600"/>
      </a:spcAft>
      <a:buSzPct val="50000"/>
      <a:buFont typeface="Wingdings" pitchFamily="2" charset="2"/>
      <a:buChar char="p"/>
      <a:defRPr sz="1100" kern="1200">
        <a:solidFill>
          <a:schemeClr val="tx1"/>
        </a:solidFill>
        <a:latin typeface="FrutigerNext LT Regular" pitchFamily="34" charset="0"/>
        <a:ea typeface="华文细黑" pitchFamily="2" charset="-122"/>
        <a:cs typeface="+mn-cs"/>
      </a:defRPr>
    </a:lvl2pPr>
    <a:lvl3pPr marL="895350" indent="-174625" algn="l" rtl="0" eaLnBrk="1" fontAlgn="base" hangingPunct="1">
      <a:lnSpc>
        <a:spcPct val="125000"/>
      </a:lnSpc>
      <a:spcBef>
        <a:spcPct val="0"/>
      </a:spcBef>
      <a:spcAft>
        <a:spcPts val="600"/>
      </a:spcAft>
      <a:buSzPct val="50000"/>
      <a:buFont typeface="Wingdings" pitchFamily="2" charset="2"/>
      <a:buChar char="n"/>
      <a:defRPr sz="1100" kern="1200">
        <a:solidFill>
          <a:schemeClr val="tx1"/>
        </a:solidFill>
        <a:latin typeface="FrutigerNext LT Regular" pitchFamily="34" charset="0"/>
        <a:ea typeface="华文细黑" pitchFamily="2"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2015.7.4</a:t>
            </a:r>
          </a:p>
          <a:p>
            <a:pPr lvl="1"/>
            <a:r>
              <a:rPr lang="zh-CN" altLang="en-US" smtClean="0"/>
              <a:t>调整版权和页码对齐，位于参考线</a:t>
            </a:r>
            <a:r>
              <a:rPr lang="en-US" altLang="zh-CN" smtClean="0"/>
              <a:t>8.5</a:t>
            </a:r>
            <a:r>
              <a:rPr lang="zh-CN" altLang="en-US" smtClean="0"/>
              <a:t>到</a:t>
            </a:r>
            <a:r>
              <a:rPr lang="en-US" altLang="zh-CN" smtClean="0"/>
              <a:t>8.9</a:t>
            </a:r>
            <a:r>
              <a:rPr lang="zh-CN" altLang="en-US" smtClean="0"/>
              <a:t>之间。</a:t>
            </a:r>
          </a:p>
          <a:p>
            <a:pPr lvl="1"/>
            <a:r>
              <a:rPr lang="zh-CN" altLang="en-US" smtClean="0"/>
              <a:t>调整编辑框行距为单倍行距。</a:t>
            </a:r>
            <a:endParaRPr lang="en-US" altLang="zh-CN" smtClean="0"/>
          </a:p>
          <a:p>
            <a:pPr lvl="0"/>
            <a:r>
              <a:rPr lang="en-US" altLang="zh-CN" smtClean="0"/>
              <a:t>2015.7.9</a:t>
            </a:r>
          </a:p>
          <a:p>
            <a:pPr lvl="1"/>
            <a:r>
              <a:rPr lang="zh-CN" altLang="en-US" smtClean="0"/>
              <a:t>删除此页课程版本后的“</a:t>
            </a:r>
            <a:r>
              <a:rPr lang="en-US" altLang="zh-CN" smtClean="0"/>
              <a:t>ISSUE</a:t>
            </a:r>
            <a:r>
              <a:rPr lang="zh-CN" altLang="en-US" smtClean="0"/>
              <a:t>”。</a:t>
            </a:r>
            <a:endParaRPr lang="en-US" altLang="zh-CN" smtClean="0"/>
          </a:p>
          <a:p>
            <a:pPr lvl="1"/>
            <a:r>
              <a:rPr lang="zh-CN" altLang="en-US" smtClean="0"/>
              <a:t>新增“产品版本”和“课程版本”的示例。</a:t>
            </a:r>
            <a:endParaRPr lang="en-US" altLang="zh-CN" smtClean="0"/>
          </a:p>
          <a:p>
            <a:pPr lvl="0"/>
            <a:r>
              <a:rPr lang="en-US" altLang="zh-CN" smtClean="0"/>
              <a:t>2015.8.3</a:t>
            </a:r>
          </a:p>
          <a:p>
            <a:pPr lvl="1"/>
            <a:r>
              <a:rPr lang="zh-CN" altLang="en-US" smtClean="0"/>
              <a:t>调整母板主体和备注，段落格式为“允许标点溢出边界”。</a:t>
            </a:r>
            <a:endParaRPr lang="en-US" altLang="zh-CN" smtClean="0"/>
          </a:p>
          <a:p>
            <a:pPr lvl="0"/>
            <a:r>
              <a:rPr lang="en-US" altLang="zh-CN" smtClean="0"/>
              <a:t>2015.8.4</a:t>
            </a:r>
          </a:p>
          <a:p>
            <a:pPr lvl="1"/>
            <a:r>
              <a:rPr lang="zh-CN" altLang="en-US" smtClean="0"/>
              <a:t>删除缩略语页；</a:t>
            </a:r>
            <a:endParaRPr lang="en-US" altLang="zh-CN" smtClean="0"/>
          </a:p>
          <a:p>
            <a:pPr lvl="1"/>
            <a:r>
              <a:rPr lang="zh-CN" altLang="en-US" smtClean="0"/>
              <a:t>重命名版式“</a:t>
            </a:r>
            <a:r>
              <a:rPr lang="en-US" altLang="zh-CN" smtClean="0"/>
              <a:t>8#</a:t>
            </a:r>
            <a:r>
              <a:rPr lang="zh-CN" altLang="en-US" smtClean="0"/>
              <a:t>空白”为“</a:t>
            </a:r>
            <a:r>
              <a:rPr lang="en-US" altLang="zh-CN" smtClean="0"/>
              <a:t>8#</a:t>
            </a:r>
            <a:r>
              <a:rPr lang="zh-CN" altLang="en-US" smtClean="0"/>
              <a:t>仅标题”。</a:t>
            </a:r>
            <a:endParaRPr lang="en-US" altLang="zh-CN" smtClean="0"/>
          </a:p>
          <a:p>
            <a:r>
              <a:rPr lang="en-US" altLang="zh-CN" smtClean="0"/>
              <a:t>2015.9.2</a:t>
            </a:r>
          </a:p>
          <a:p>
            <a:pPr lvl="1"/>
            <a:r>
              <a:rPr lang="zh-CN" altLang="en-US" smtClean="0"/>
              <a:t>新增备注模板，备注页正上方添加页眉，显示本章标题。</a:t>
            </a:r>
            <a:endParaRPr lang="en-US" altLang="zh-CN" smtClean="0"/>
          </a:p>
          <a:p>
            <a:pPr lvl="0"/>
            <a:r>
              <a:rPr lang="en-US" altLang="zh-CN" smtClean="0"/>
              <a:t>2015.9.14</a:t>
            </a:r>
          </a:p>
          <a:p>
            <a:pPr lvl="1"/>
            <a:r>
              <a:rPr lang="zh-CN" altLang="en-US" smtClean="0"/>
              <a:t>删除“谢谢”那页的白色“谢谢”。</a:t>
            </a:r>
            <a:endParaRPr lang="en-US" altLang="zh-CN" smtClean="0"/>
          </a:p>
          <a:p>
            <a:pPr lvl="0"/>
            <a:r>
              <a:rPr lang="en-US" altLang="zh-CN" smtClean="0"/>
              <a:t>2017.11.8</a:t>
            </a:r>
          </a:p>
          <a:p>
            <a:pPr lvl="1"/>
            <a:r>
              <a:rPr lang="zh-CN" altLang="en-US" smtClean="0"/>
              <a:t>调整母版中标题宽度。</a:t>
            </a:r>
            <a:endParaRPr lang="en-US" altLang="zh-CN" smtClean="0"/>
          </a:p>
          <a:p>
            <a:r>
              <a:rPr lang="en-US" altLang="zh-CN" smtClean="0"/>
              <a:t>2017.12.8</a:t>
            </a:r>
          </a:p>
          <a:p>
            <a:pPr lvl="1"/>
            <a:r>
              <a:rPr lang="zh-CN" altLang="en-US" smtClean="0"/>
              <a:t>适当拉长了备注页文本框长度，防止</a:t>
            </a:r>
            <a:r>
              <a:rPr lang="en-US" altLang="zh-CN" smtClean="0"/>
              <a:t>2013</a:t>
            </a:r>
            <a:r>
              <a:rPr lang="zh-CN" altLang="en-US" smtClean="0"/>
              <a:t>版后的</a:t>
            </a:r>
            <a:r>
              <a:rPr lang="en-US" altLang="zh-CN" smtClean="0"/>
              <a:t>PPT</a:t>
            </a:r>
            <a:r>
              <a:rPr lang="zh-CN" altLang="en-US" smtClean="0"/>
              <a:t>会自动换页。</a:t>
            </a:r>
            <a:endParaRPr lang="en-US" altLang="zh-CN" dirty="0" smtClean="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3886333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31003395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29449545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32768965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参考答案</a:t>
            </a:r>
            <a:endParaRPr lang="en-US" altLang="zh-CN" smtClean="0"/>
          </a:p>
          <a:p>
            <a:pPr lvl="1"/>
            <a:r>
              <a:rPr lang="zh-CN" altLang="en-US" smtClean="0"/>
              <a:t>判断题 </a:t>
            </a:r>
            <a:r>
              <a:rPr lang="en-US" altLang="zh-CN" smtClean="0"/>
              <a:t>1. B</a:t>
            </a:r>
          </a:p>
          <a:p>
            <a:pPr lvl="1"/>
            <a:r>
              <a:rPr lang="zh-CN" altLang="en-US" smtClean="0"/>
              <a:t>判断题 </a:t>
            </a:r>
            <a:r>
              <a:rPr lang="en-US" altLang="zh-CN" smtClean="0"/>
              <a:t>2. B</a:t>
            </a:r>
            <a:endParaRPr lang="zh-CN" altLang="en-US" dirty="0" smtClean="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4218468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9823211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1132552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05648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908712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082575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9009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847672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136209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484670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154971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652566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图像占位符 2"/>
          <p:cNvSpPr>
            <a:spLocks noGrp="1" noRot="1" noChangeAspect="1"/>
          </p:cNvSpPr>
          <p:nvPr>
            <p:ph type="sldImg"/>
          </p:nvPr>
        </p:nvSpPr>
        <p:spPr/>
      </p:sp>
      <p:sp>
        <p:nvSpPr>
          <p:cNvPr id="4" name="备注占位符 3"/>
          <p:cNvSpPr>
            <a:spLocks noGrp="1"/>
          </p:cNvSpPr>
          <p:nvPr>
            <p:ph type="body" idx="1"/>
          </p:nvPr>
        </p:nvSpPr>
        <p:spPr/>
        <p:txBody>
          <a:bodyPr/>
          <a:lstStyle/>
          <a:p>
            <a:endParaRPr lang="en-US"/>
          </a:p>
        </p:txBody>
      </p:sp>
    </p:spTree>
    <p:extLst>
      <p:ext uri="{BB962C8B-B14F-4D97-AF65-F5344CB8AC3E}">
        <p14:creationId xmlns:p14="http://schemas.microsoft.com/office/powerpoint/2010/main" val="2143352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132720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730414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777823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849792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996209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291469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2186845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4962078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4278260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4117221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481758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357877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012544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30851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0272577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711816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5310367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5073317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6134217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4338807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395267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5458121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9964447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zh-CN" dirty="0" smtClean="0"/>
              <a:t>企业用户使用基于</a:t>
            </a:r>
            <a:r>
              <a:rPr lang="en-US" altLang="zh-CN" dirty="0" smtClean="0"/>
              <a:t>Windows</a:t>
            </a:r>
            <a:r>
              <a:rPr lang="zh-CN" altLang="zh-CN" dirty="0" smtClean="0"/>
              <a:t>的</a:t>
            </a:r>
            <a:r>
              <a:rPr lang="en-US" altLang="zh-CN" dirty="0" smtClean="0"/>
              <a:t>PC</a:t>
            </a:r>
            <a:r>
              <a:rPr lang="zh-CN" altLang="zh-CN" dirty="0" smtClean="0"/>
              <a:t>连接虚拟桌面环境后，可能仍会按照以往的习惯访问本地</a:t>
            </a:r>
            <a:r>
              <a:rPr lang="en-US" altLang="zh-CN" dirty="0" smtClean="0"/>
              <a:t>PC</a:t>
            </a:r>
            <a:r>
              <a:rPr lang="zh-CN" altLang="zh-CN" dirty="0" smtClean="0"/>
              <a:t>的资源。为了防止用户混淆本地</a:t>
            </a:r>
            <a:r>
              <a:rPr lang="en-US" altLang="zh-CN" dirty="0" smtClean="0"/>
              <a:t>PC</a:t>
            </a:r>
            <a:r>
              <a:rPr lang="zh-CN" altLang="zh-CN" dirty="0" smtClean="0"/>
              <a:t>与虚拟桌面的资源，降低用户学习新的虚拟桌面的成本，可采用</a:t>
            </a:r>
            <a:r>
              <a:rPr lang="en-US" altLang="zh-CN" dirty="0" smtClean="0"/>
              <a:t>Access Lock</a:t>
            </a:r>
            <a:r>
              <a:rPr lang="zh-CN" altLang="zh-CN" dirty="0" smtClean="0"/>
              <a:t>方案，确保用户像使用本地桌面一样使用虚拟桌面。</a:t>
            </a:r>
          </a:p>
          <a:p>
            <a:r>
              <a:rPr lang="zh-CN" altLang="zh-CN" dirty="0" smtClean="0"/>
              <a:t>部署</a:t>
            </a:r>
            <a:r>
              <a:rPr lang="en-US" altLang="zh-CN" dirty="0" smtClean="0"/>
              <a:t>Access Lock</a:t>
            </a:r>
            <a:r>
              <a:rPr lang="zh-CN" altLang="zh-CN" dirty="0" smtClean="0"/>
              <a:t>后，无法访问</a:t>
            </a:r>
            <a:r>
              <a:rPr lang="en-US" altLang="zh-CN" dirty="0" smtClean="0"/>
              <a:t>PC</a:t>
            </a:r>
            <a:r>
              <a:rPr lang="zh-CN" altLang="zh-CN" dirty="0" smtClean="0"/>
              <a:t>的任务栏和开始菜单，登录</a:t>
            </a:r>
            <a:r>
              <a:rPr lang="en-US" altLang="zh-CN" dirty="0" smtClean="0"/>
              <a:t>PC</a:t>
            </a:r>
            <a:r>
              <a:rPr lang="zh-CN" altLang="zh-CN" dirty="0" smtClean="0"/>
              <a:t>后直接进入</a:t>
            </a:r>
            <a:r>
              <a:rPr lang="en-US" altLang="zh-CN" dirty="0" smtClean="0"/>
              <a:t>WI</a:t>
            </a:r>
            <a:r>
              <a:rPr lang="zh-CN" altLang="zh-CN" dirty="0" smtClean="0"/>
              <a:t>的登录界面。</a:t>
            </a:r>
          </a:p>
          <a:p>
            <a:r>
              <a:rPr lang="zh-CN" altLang="en-US" dirty="0" smtClean="0"/>
              <a:t>在新版本中</a:t>
            </a:r>
            <a:r>
              <a:rPr lang="en-US" altLang="zh-CN" dirty="0" smtClean="0"/>
              <a:t>Access Lock</a:t>
            </a:r>
            <a:r>
              <a:rPr lang="zh-CN" altLang="en-US" dirty="0" smtClean="0"/>
              <a:t>支持</a:t>
            </a:r>
            <a:r>
              <a:rPr lang="en-US" altLang="zh-CN" dirty="0" smtClean="0"/>
              <a:t>Win10</a:t>
            </a:r>
            <a:r>
              <a:rPr lang="zh-CN" altLang="en-US" smtClean="0"/>
              <a:t>操作系统</a:t>
            </a:r>
            <a:endParaRPr lang="zh-CN" alt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42433479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07337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0575894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6095331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243811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9390980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0545678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0417943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451588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871806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备注占位符 2"/>
          <p:cNvSpPr>
            <a:spLocks noGrp="1"/>
          </p:cNvSpPr>
          <p:nvPr>
            <p:ph type="body" idx="1"/>
          </p:nvPr>
        </p:nvSpPr>
        <p:spPr/>
        <p:txBody>
          <a:bodyPr/>
          <a:lstStyle/>
          <a:p>
            <a:r>
              <a:rPr lang="zh-CN" altLang="en-US" smtClean="0"/>
              <a:t>基本管理：该模块是进行主要的客户机管理操作的模块，支持客户机的桌面配置、远程协助、电源控制等功能。</a:t>
            </a:r>
          </a:p>
        </p:txBody>
      </p:sp>
      <p:sp>
        <p:nvSpPr>
          <p:cNvPr id="3" name="幻灯片图像占位符 2"/>
          <p:cNvSpPr>
            <a:spLocks noGrp="1" noRot="1" noChangeAspect="1"/>
          </p:cNvSpPr>
          <p:nvPr>
            <p:ph type="sldImg"/>
          </p:nvPr>
        </p:nvSpPr>
        <p:spPr/>
      </p:sp>
    </p:spTree>
    <p:extLst>
      <p:ext uri="{BB962C8B-B14F-4D97-AF65-F5344CB8AC3E}">
        <p14:creationId xmlns:p14="http://schemas.microsoft.com/office/powerpoint/2010/main" val="7753165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备注占位符 2"/>
          <p:cNvSpPr>
            <a:spLocks noGrp="1"/>
          </p:cNvSpPr>
          <p:nvPr>
            <p:ph type="body" idx="1"/>
          </p:nvPr>
        </p:nvSpPr>
        <p:spPr/>
        <p:txBody>
          <a:bodyPr/>
          <a:lstStyle/>
          <a:p>
            <a:r>
              <a:rPr lang="zh-CN" altLang="en-US" smtClean="0"/>
              <a:t>文件部署主要用于对系统中的文件进行部署，包括文件的复制和软件的分发，主要适用于对客户机应用软件的批量安装，文件的批量下发等。同时，通过文件部署，还可以对系统中的文件进行管理，包括文件的上传和删除等。</a:t>
            </a:r>
          </a:p>
        </p:txBody>
      </p:sp>
      <p:sp>
        <p:nvSpPr>
          <p:cNvPr id="3" name="幻灯片图像占位符 2"/>
          <p:cNvSpPr>
            <a:spLocks noGrp="1" noRot="1" noChangeAspect="1"/>
          </p:cNvSpPr>
          <p:nvPr>
            <p:ph type="sldImg"/>
          </p:nvPr>
        </p:nvSpPr>
        <p:spPr/>
      </p:sp>
    </p:spTree>
    <p:extLst>
      <p:ext uri="{BB962C8B-B14F-4D97-AF65-F5344CB8AC3E}">
        <p14:creationId xmlns:p14="http://schemas.microsoft.com/office/powerpoint/2010/main" val="42868367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4714783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268020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8761377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6073716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8995849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手动分组视图中默认有三个固定的分组：</a:t>
            </a:r>
            <a:endParaRPr lang="en-US" altLang="zh-CN" dirty="0" smtClean="0"/>
          </a:p>
          <a:p>
            <a:pPr lvl="1"/>
            <a:r>
              <a:rPr lang="zh-CN" altLang="en-US" dirty="0" smtClean="0"/>
              <a:t>被管理客户机组</a:t>
            </a:r>
            <a:br>
              <a:rPr lang="zh-CN" altLang="en-US" dirty="0" smtClean="0"/>
            </a:br>
            <a:r>
              <a:rPr lang="zh-CN" altLang="en-US" dirty="0" smtClean="0"/>
              <a:t>所有客户机和客户机组的父组，可以添加客户机和子组，用户不可修改或删除该组。</a:t>
            </a:r>
            <a:endParaRPr lang="en-US" altLang="zh-CN" dirty="0" smtClean="0"/>
          </a:p>
          <a:p>
            <a:pPr lvl="1"/>
            <a:r>
              <a:rPr lang="zh-CN" altLang="en-US" dirty="0" smtClean="0"/>
              <a:t>未分组客户机</a:t>
            </a:r>
            <a:br>
              <a:rPr lang="zh-CN" altLang="en-US" dirty="0" smtClean="0"/>
            </a:br>
            <a:r>
              <a:rPr lang="zh-CN" altLang="en-US" dirty="0" smtClean="0"/>
              <a:t>未指定分组的客户机都包含在该组下，用户不可修改或删除该组。</a:t>
            </a:r>
            <a:endParaRPr lang="en-US" altLang="zh-CN" dirty="0" smtClean="0"/>
          </a:p>
          <a:p>
            <a:pPr lvl="1"/>
            <a:r>
              <a:rPr lang="zh-CN" altLang="en-US" dirty="0" smtClean="0"/>
              <a:t>非活跃客户机</a:t>
            </a:r>
            <a:br>
              <a:rPr lang="zh-CN" altLang="en-US" dirty="0" smtClean="0"/>
            </a:br>
            <a:r>
              <a:rPr lang="zh-CN" altLang="en-US" dirty="0" smtClean="0"/>
              <a:t>定义为非活跃客户机的客户机会自移动到“非活跃客户机”组，用户不可修改或删除该组。</a:t>
            </a:r>
            <a:endParaRPr lang="en-US" altLang="zh-CN" dirty="0" smtClean="0"/>
          </a:p>
          <a:p>
            <a:r>
              <a:rPr lang="en-US" altLang="zh-CN" dirty="0" smtClean="0"/>
              <a:t>TCM</a:t>
            </a:r>
            <a:r>
              <a:rPr lang="zh-CN" altLang="en-US" dirty="0" smtClean="0"/>
              <a:t>会根据创建的分组规则自动对客户机进行分组，应用不同的分组规则时，分组的结果也不同。 不可对自动分组进行编辑。 </a:t>
            </a:r>
            <a:br>
              <a:rPr lang="zh-CN" altLang="en-US" dirty="0" smtClean="0"/>
            </a:br>
            <a:r>
              <a:rPr lang="zh-CN" altLang="en-US" dirty="0" smtClean="0"/>
              <a:t/>
            </a:r>
            <a:br>
              <a:rPr lang="zh-CN" altLang="en-US" dirty="0" smtClean="0"/>
            </a:br>
            <a:r>
              <a:rPr lang="zh-CN" altLang="en-US" dirty="0" smtClean="0"/>
              <a:t/>
            </a:r>
            <a:br>
              <a:rPr lang="zh-CN" altLang="en-US" dirty="0" smtClean="0"/>
            </a:br>
            <a:endParaRPr 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25088311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3017893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dirty="0" smtClean="0"/>
              <a:t>CCCM</a:t>
            </a:r>
            <a:r>
              <a:rPr lang="zh-CN" altLang="en-US" dirty="0" smtClean="0"/>
              <a:t>： </a:t>
            </a:r>
            <a:r>
              <a:rPr lang="en-US" altLang="zh-CN" dirty="0" err="1" smtClean="0"/>
              <a:t>centerm</a:t>
            </a:r>
            <a:r>
              <a:rPr lang="en-US" altLang="zh-CN" dirty="0" smtClean="0"/>
              <a:t> cloud client manager </a:t>
            </a:r>
            <a:r>
              <a:rPr lang="zh-CN" altLang="en-US" dirty="0" smtClean="0"/>
              <a:t>管理端</a:t>
            </a:r>
            <a:endParaRPr lang="en-US" altLang="zh-CN" dirty="0" smtClean="0"/>
          </a:p>
          <a:p>
            <a:r>
              <a:rPr lang="en-US" altLang="zh-CN" dirty="0" smtClean="0"/>
              <a:t>CCCM agent</a:t>
            </a:r>
            <a:r>
              <a:rPr lang="zh-CN" altLang="en-US" dirty="0" smtClean="0"/>
              <a:t>： 客户端</a:t>
            </a:r>
            <a:endParaRPr lang="zh-CN" alt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3269517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8476453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4036601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5124000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2949826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0769228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详细配置说明请参见</a:t>
            </a:r>
            <a:r>
              <a:rPr lang="en-US" altLang="zh-CN" smtClean="0"/>
              <a:t>《CCCM_</a:t>
            </a:r>
            <a:r>
              <a:rPr lang="zh-CN" altLang="en-US" smtClean="0"/>
              <a:t>用户手机</a:t>
            </a:r>
            <a:r>
              <a:rPr lang="en-US" altLang="zh-CN" smtClean="0"/>
              <a:t>》</a:t>
            </a:r>
            <a:endParaRPr 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31764028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1192600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9282165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8856496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4050955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旧版本的 </a:t>
            </a:r>
            <a:r>
              <a:rPr lang="en-US" altLang="zh-CN" smtClean="0"/>
              <a:t>Agent </a:t>
            </a:r>
            <a:r>
              <a:rPr lang="zh-CN" altLang="en-US" smtClean="0"/>
              <a:t>不支持内存、磁盘监控</a:t>
            </a:r>
            <a:endParaRPr 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2876895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4088527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7490361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9944536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9474755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5845820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961586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7725045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Linux </a:t>
            </a:r>
            <a:r>
              <a:rPr lang="zh-CN" altLang="en-US" smtClean="0"/>
              <a:t>终端升级文件分为三种类型：</a:t>
            </a:r>
            <a:endParaRPr lang="en-US" altLang="zh-CN" smtClean="0"/>
          </a:p>
          <a:p>
            <a:pPr lvl="1"/>
            <a:r>
              <a:rPr lang="zh-CN" altLang="en-US" smtClean="0"/>
              <a:t>系统文件：用于升级 </a:t>
            </a:r>
            <a:r>
              <a:rPr lang="en-US" altLang="zh-CN" smtClean="0"/>
              <a:t>Linux </a:t>
            </a:r>
            <a:r>
              <a:rPr lang="zh-CN" altLang="en-US" smtClean="0"/>
              <a:t>终端的操作系统。</a:t>
            </a:r>
            <a:endParaRPr lang="en-US" altLang="zh-CN" smtClean="0"/>
          </a:p>
          <a:p>
            <a:pPr lvl="1"/>
            <a:r>
              <a:rPr lang="zh-CN" altLang="en-US" smtClean="0"/>
              <a:t>补丁文件：用于给 </a:t>
            </a:r>
            <a:r>
              <a:rPr lang="en-US" altLang="zh-CN" smtClean="0"/>
              <a:t>Linux </a:t>
            </a:r>
            <a:r>
              <a:rPr lang="zh-CN" altLang="en-US" smtClean="0"/>
              <a:t>终端升级补丁或应用程序。</a:t>
            </a:r>
            <a:endParaRPr lang="en-US" altLang="zh-CN" smtClean="0"/>
          </a:p>
          <a:p>
            <a:pPr lvl="1"/>
            <a:r>
              <a:rPr lang="en-US" altLang="zh-CN" smtClean="0"/>
              <a:t>Agent </a:t>
            </a:r>
            <a:r>
              <a:rPr lang="zh-CN" altLang="en-US" smtClean="0"/>
              <a:t>文件：用于升级 </a:t>
            </a:r>
            <a:r>
              <a:rPr lang="en-US" altLang="zh-CN" smtClean="0"/>
              <a:t>Linux </a:t>
            </a:r>
            <a:r>
              <a:rPr lang="zh-CN" altLang="en-US" smtClean="0"/>
              <a:t>终端上的管理客户端软件。</a:t>
            </a:r>
            <a:br>
              <a:rPr lang="zh-CN" altLang="en-US" smtClean="0"/>
            </a:br>
            <a:endParaRPr 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33847031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2995050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在镜像提取过程中，客户机为下线状态；镜像提取完成后，客户机需要重启多次，因此会出现反复上下线的现象。</a:t>
            </a:r>
            <a:br>
              <a:rPr lang="zh-CN" altLang="en-US" smtClean="0"/>
            </a:br>
            <a:endParaRPr 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3116449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该功能只能升级 </a:t>
            </a:r>
            <a:r>
              <a:rPr lang="en-US" smtClean="0"/>
              <a:t>Windows </a:t>
            </a:r>
            <a:r>
              <a:rPr lang="zh-CN" altLang="en-US" smtClean="0"/>
              <a:t>终端。</a:t>
            </a:r>
            <a:endParaRPr 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1536242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9538516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7958509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4876761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1264992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8340189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912751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3491409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8617486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CCCM </a:t>
            </a:r>
            <a:r>
              <a:rPr lang="zh-CN" altLang="en-US" smtClean="0"/>
              <a:t>系统安装完成后，默讣的用户名为 </a:t>
            </a:r>
            <a:r>
              <a:rPr lang="en-US" altLang="zh-CN" smtClean="0"/>
              <a:t>admin</a:t>
            </a:r>
            <a:r>
              <a:rPr lang="zh-CN" altLang="en-US" smtClean="0"/>
              <a:t>，密码为 </a:t>
            </a:r>
            <a:r>
              <a:rPr lang="en-US" altLang="zh-CN" smtClean="0"/>
              <a:t>Admin123!@#</a:t>
            </a:r>
            <a:r>
              <a:rPr lang="zh-CN" altLang="en-US" smtClean="0"/>
              <a:t>。 首次登录时，</a:t>
            </a:r>
            <a:r>
              <a:rPr lang="en-US" altLang="zh-CN" smtClean="0"/>
              <a:t>admin</a:t>
            </a:r>
            <a:r>
              <a:rPr lang="zh-CN" altLang="en-US" smtClean="0"/>
              <a:t>用户必须修改初始密码，新密码长度至少 </a:t>
            </a:r>
            <a:r>
              <a:rPr lang="en-US" altLang="zh-CN" smtClean="0"/>
              <a:t>8 </a:t>
            </a:r>
            <a:r>
              <a:rPr lang="zh-CN" altLang="en-US" smtClean="0"/>
              <a:t>位，需同时包含字母（大、小写），数字和特殊符号。 </a:t>
            </a:r>
            <a:endParaRPr lang="en-US" altLang="zh-CN" smtClean="0"/>
          </a:p>
          <a:p>
            <a:r>
              <a:rPr lang="zh-CN" altLang="en-US" smtClean="0"/>
              <a:t>用户可以对用户</a:t>
            </a:r>
            <a:r>
              <a:rPr lang="en-US" altLang="zh-CN" smtClean="0"/>
              <a:t>/</a:t>
            </a:r>
            <a:r>
              <a:rPr lang="zh-CN" altLang="en-US" smtClean="0"/>
              <a:t>组、角色、以及角色所拥有的权限，做相应的配置。 </a:t>
            </a:r>
            <a:endParaRPr lang="en-US" altLang="zh-CN" smtClean="0"/>
          </a:p>
          <a:p>
            <a:r>
              <a:rPr lang="zh-CN" altLang="en-US" smtClean="0"/>
              <a:t>用户会分配不同的角色，角色是一项或多项权限的集合，每条权限对应系统的不同功能。</a:t>
            </a:r>
            <a:endParaRPr 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27891429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8916905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4293098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41205927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8444501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6614133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935287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10141108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8135373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策略中心任务</a:t>
            </a:r>
            <a:endParaRPr lang="en-US" altLang="zh-CN" smtClean="0"/>
          </a:p>
          <a:p>
            <a:pPr lvl="1"/>
            <a:r>
              <a:rPr lang="zh-CN" altLang="en-US" smtClean="0"/>
              <a:t>创建策略时自动创建的任务保存在策略中心任务列表中。</a:t>
            </a:r>
            <a:endParaRPr lang="en-US" altLang="zh-CN" smtClean="0"/>
          </a:p>
          <a:p>
            <a:r>
              <a:rPr lang="zh-CN" altLang="en-US" smtClean="0"/>
              <a:t>我的任务</a:t>
            </a:r>
            <a:endParaRPr lang="en-US" altLang="zh-CN" smtClean="0"/>
          </a:p>
          <a:p>
            <a:pPr lvl="1"/>
            <a:r>
              <a:rPr lang="zh-CN" altLang="en-US" smtClean="0"/>
              <a:t>当前管理员管理操作产生的任务保存在我的任务列表中。 分为“ 历史任务”和“ 最近 </a:t>
            </a:r>
            <a:r>
              <a:rPr lang="en-US" altLang="zh-CN" smtClean="0"/>
              <a:t>30</a:t>
            </a:r>
            <a:r>
              <a:rPr lang="zh-CN" altLang="en-US" smtClean="0"/>
              <a:t>天创建的任务”两个文件夹。当任务创建超过 </a:t>
            </a:r>
            <a:r>
              <a:rPr lang="en-US" altLang="zh-CN" smtClean="0"/>
              <a:t>30 </a:t>
            </a:r>
            <a:r>
              <a:rPr lang="zh-CN" altLang="en-US" smtClean="0"/>
              <a:t>天以上，将自动被系统移到“ 历史任务”中。而最近创建的任务，会被放置到“ 最近 </a:t>
            </a:r>
            <a:r>
              <a:rPr lang="en-US" altLang="zh-CN" smtClean="0"/>
              <a:t>30 </a:t>
            </a:r>
            <a:r>
              <a:rPr lang="zh-CN" altLang="en-US" smtClean="0"/>
              <a:t>天创建的任务”的最上方，方便管理员进行查看。</a:t>
            </a:r>
            <a:br>
              <a:rPr lang="zh-CN" altLang="en-US" smtClean="0"/>
            </a:br>
            <a:r>
              <a:rPr lang="zh-CN" altLang="en-US" smtClean="0"/>
              <a:t/>
            </a:r>
            <a:br>
              <a:rPr lang="zh-CN" altLang="en-US" smtClean="0"/>
            </a:br>
            <a:endParaRPr 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783803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2761849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5580614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7572737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当任务处于正在调度，其目标还未全部执行完毕时，可以在目标列表中 取消等待执行的目标。</a:t>
            </a:r>
            <a:endParaRPr lang="en-US" altLang="zh-CN" smtClean="0"/>
          </a:p>
          <a:p>
            <a:pPr lvl="1"/>
            <a:r>
              <a:rPr lang="zh-CN" altLang="en-US" smtClean="0"/>
              <a:t>取消任务，实际上就是取消全部目标的执行。</a:t>
            </a:r>
            <a:endParaRPr lang="en-US" altLang="zh-CN" smtClean="0"/>
          </a:p>
          <a:p>
            <a:pPr lvl="1"/>
            <a:r>
              <a:rPr lang="zh-CN" altLang="en-US" smtClean="0"/>
              <a:t>只有处于等待调度和正在调度的任务可以被取消。</a:t>
            </a:r>
            <a:endParaRPr lang="en-US" altLang="zh-CN" smtClean="0"/>
          </a:p>
          <a:p>
            <a:pPr lvl="1"/>
            <a:r>
              <a:rPr lang="zh-CN" altLang="en-US" smtClean="0"/>
              <a:t>只有等待执行和正在执行的目标可以被取消执行，取消后的目标将被置为失败状态。</a:t>
            </a:r>
            <a:endParaRPr lang="en-US" altLang="zh-CN" smtClean="0"/>
          </a:p>
          <a:p>
            <a:pPr lvl="1"/>
            <a:r>
              <a:rPr lang="zh-CN" altLang="en-US" smtClean="0"/>
              <a:t>当任务处于正在调度状态时，部分目标可能已经执行成功或执行失败，此时取消操作对这部分任务将不生效。而被取消的目标执行结果都将被置为失败。</a:t>
            </a:r>
            <a:endParaRPr lang="en-US" altLang="zh-CN" smtClean="0"/>
          </a:p>
          <a:p>
            <a:pPr lvl="1"/>
            <a:r>
              <a:rPr lang="zh-CN" altLang="en-US" smtClean="0"/>
              <a:t>当管理员删除任务时，会先取消等待调度和正在调度的任务，然后进行删除。</a:t>
            </a:r>
            <a:endParaRPr 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3655502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755649" y="1417638"/>
          <a:ext cx="7848601" cy="1082675"/>
        </p:xfrm>
        <a:graphic>
          <a:graphicData uri="http://schemas.openxmlformats.org/drawingml/2006/table">
            <a:tbl>
              <a:tblPr/>
              <a:tblGrid>
                <a:gridCol w="2340187"/>
                <a:gridCol w="1476164"/>
                <a:gridCol w="2268252"/>
                <a:gridCol w="1763998"/>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课程编码</a:t>
                      </a:r>
                    </a:p>
                  </a:txBody>
                  <a:tcPr marL="77024" marR="77024"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适用产品</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产品版本</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课程版本</a:t>
                      </a:r>
                      <a:endParaRPr kumimoji="1" lang="en-US" altLang="zh-CN" sz="1800" b="1"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7024" marR="77024"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755650" y="2940050"/>
          <a:ext cx="7848600" cy="3038475"/>
        </p:xfrm>
        <a:graphic>
          <a:graphicData uri="http://schemas.openxmlformats.org/drawingml/2006/table">
            <a:tbl>
              <a:tblPr/>
              <a:tblGrid>
                <a:gridCol w="2340186"/>
                <a:gridCol w="1476164"/>
                <a:gridCol w="2268252"/>
                <a:gridCol w="1763998"/>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作者</a:t>
                      </a:r>
                      <a:r>
                        <a:rPr kumimoji="1" lang="en-US" altLang="zh-CN" sz="1800" b="1" i="0" u="none" strike="noStrike" cap="none" normalizeH="0" baseline="0" dirty="0" smtClean="0">
                          <a:ln>
                            <a:noFill/>
                          </a:ln>
                          <a:solidFill>
                            <a:schemeClr val="tx1"/>
                          </a:solidFill>
                          <a:effectLst/>
                          <a:latin typeface="FrutigerNext LT Regular" pitchFamily="34" charset="0"/>
                          <a:ea typeface="华文细黑" pitchFamily="2" charset="-122"/>
                        </a:rPr>
                        <a:t>/</a:t>
                      </a: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工号</a:t>
                      </a:r>
                    </a:p>
                  </a:txBody>
                  <a:tcPr marL="77024" marR="77024"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时间</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审核人</a:t>
                      </a:r>
                      <a:r>
                        <a:rPr kumimoji="1" lang="en-US" altLang="zh-CN" sz="1800" b="1" i="0" u="none" strike="noStrike" cap="none" normalizeH="0" baseline="0" dirty="0" smtClean="0">
                          <a:ln>
                            <a:noFill/>
                          </a:ln>
                          <a:solidFill>
                            <a:schemeClr val="tx1"/>
                          </a:solidFill>
                          <a:effectLst/>
                          <a:latin typeface="FrutigerNext LT Regular" pitchFamily="34" charset="0"/>
                          <a:ea typeface="华文细黑" pitchFamily="2" charset="-122"/>
                        </a:rPr>
                        <a:t>/</a:t>
                      </a: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工号</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smtClean="0">
                          <a:ln>
                            <a:noFill/>
                          </a:ln>
                          <a:solidFill>
                            <a:schemeClr val="tx1"/>
                          </a:solidFill>
                          <a:effectLst/>
                          <a:latin typeface="FrutigerNext LT Regular" pitchFamily="34" charset="0"/>
                          <a:ea typeface="华文细黑" pitchFamily="2" charset="-122"/>
                        </a:rPr>
                        <a:t>新开发/优化</a:t>
                      </a:r>
                      <a:endPar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7024" marR="77024"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755650" y="1988840"/>
            <a:ext cx="2340186" cy="504887"/>
          </a:xfrm>
          <a:prstGeom prst="rect">
            <a:avLst/>
          </a:prstGeom>
        </p:spPr>
        <p:txBody>
          <a:bodyPr anchor="ctr"/>
          <a:lstStyle>
            <a:lvl1pPr algn="ctr">
              <a:lnSpc>
                <a:spcPct val="100000"/>
              </a:lnSpc>
              <a:buNone/>
              <a:defRPr sz="1600"/>
            </a:lvl1pPr>
          </a:lstStyle>
          <a:p>
            <a:pPr lvl="0"/>
            <a:r>
              <a:rPr lang="zh-CN" altLang="en-US" dirty="0" smtClean="0"/>
              <a:t>课程编码</a:t>
            </a:r>
            <a:endParaRPr lang="zh-CN" altLang="en-US" dirty="0"/>
          </a:p>
        </p:txBody>
      </p:sp>
      <p:sp>
        <p:nvSpPr>
          <p:cNvPr id="36" name="文本占位符 7"/>
          <p:cNvSpPr>
            <a:spLocks noGrp="1"/>
          </p:cNvSpPr>
          <p:nvPr>
            <p:ph type="body" sz="quarter" idx="18" hasCustomPrompt="1"/>
          </p:nvPr>
        </p:nvSpPr>
        <p:spPr>
          <a:xfrm>
            <a:off x="3095836" y="1988840"/>
            <a:ext cx="1476164" cy="504887"/>
          </a:xfrm>
          <a:prstGeom prst="rect">
            <a:avLst/>
          </a:prstGeom>
        </p:spPr>
        <p:txBody>
          <a:bodyPr anchor="ctr"/>
          <a:lstStyle>
            <a:lvl1pPr algn="ctr">
              <a:lnSpc>
                <a:spcPct val="100000"/>
              </a:lnSpc>
              <a:buNone/>
              <a:defRPr sz="1600"/>
            </a:lvl1pPr>
          </a:lstStyle>
          <a:p>
            <a:pPr lvl="0"/>
            <a:r>
              <a:rPr lang="zh-CN" altLang="en-US" dirty="0" smtClean="0"/>
              <a:t>适用的产品</a:t>
            </a:r>
            <a:endParaRPr lang="zh-CN" altLang="en-US" dirty="0"/>
          </a:p>
        </p:txBody>
      </p:sp>
      <p:sp>
        <p:nvSpPr>
          <p:cNvPr id="37" name="文本占位符 7"/>
          <p:cNvSpPr>
            <a:spLocks noGrp="1"/>
          </p:cNvSpPr>
          <p:nvPr>
            <p:ph type="body" sz="quarter" idx="19" hasCustomPrompt="1"/>
          </p:nvPr>
        </p:nvSpPr>
        <p:spPr>
          <a:xfrm>
            <a:off x="4572000" y="1988840"/>
            <a:ext cx="2268252" cy="504887"/>
          </a:xfrm>
          <a:prstGeom prst="rect">
            <a:avLst/>
          </a:prstGeom>
        </p:spPr>
        <p:txBody>
          <a:bodyPr anchor="ctr"/>
          <a:lstStyle>
            <a:lvl1pPr algn="ctr">
              <a:lnSpc>
                <a:spcPct val="100000"/>
              </a:lnSpc>
              <a:buNone/>
              <a:defRPr sz="1600"/>
            </a:lvl1pPr>
          </a:lstStyle>
          <a:p>
            <a:pPr lvl="0"/>
            <a:r>
              <a:rPr lang="en-US" altLang="zh-CN" dirty="0" smtClean="0"/>
              <a:t>V5R2</a:t>
            </a:r>
            <a:endParaRPr lang="zh-CN" altLang="en-US" dirty="0"/>
          </a:p>
        </p:txBody>
      </p:sp>
      <p:sp>
        <p:nvSpPr>
          <p:cNvPr id="38" name="文本占位符 7"/>
          <p:cNvSpPr>
            <a:spLocks noGrp="1"/>
          </p:cNvSpPr>
          <p:nvPr>
            <p:ph type="body" sz="quarter" idx="20" hasCustomPrompt="1"/>
          </p:nvPr>
        </p:nvSpPr>
        <p:spPr>
          <a:xfrm>
            <a:off x="6840252" y="1988840"/>
            <a:ext cx="1763998" cy="504887"/>
          </a:xfrm>
          <a:prstGeom prst="rect">
            <a:avLst/>
          </a:prstGeom>
        </p:spPr>
        <p:txBody>
          <a:bodyPr anchor="ctr"/>
          <a:lstStyle>
            <a:lvl1pPr algn="ctr">
              <a:lnSpc>
                <a:spcPct val="100000"/>
              </a:lnSpc>
              <a:buNone/>
              <a:defRPr sz="1600"/>
            </a:lvl1pPr>
          </a:lstStyle>
          <a:p>
            <a:pPr lvl="0"/>
            <a:r>
              <a:rPr lang="en-US" altLang="zh-CN" dirty="0" smtClean="0"/>
              <a:t>V1R1</a:t>
            </a:r>
            <a:endParaRPr lang="zh-CN" altLang="en-US" dirty="0"/>
          </a:p>
        </p:txBody>
      </p:sp>
      <p:sp>
        <p:nvSpPr>
          <p:cNvPr id="43" name="文本占位符 7"/>
          <p:cNvSpPr>
            <a:spLocks noGrp="1"/>
          </p:cNvSpPr>
          <p:nvPr>
            <p:ph type="body" sz="quarter" idx="13" hasCustomPrompt="1"/>
          </p:nvPr>
        </p:nvSpPr>
        <p:spPr>
          <a:xfrm>
            <a:off x="755576" y="3537012"/>
            <a:ext cx="2340260"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44" name="文本占位符 7"/>
          <p:cNvSpPr>
            <a:spLocks noGrp="1"/>
          </p:cNvSpPr>
          <p:nvPr>
            <p:ph type="body" sz="quarter" idx="14" hasCustomPrompt="1"/>
          </p:nvPr>
        </p:nvSpPr>
        <p:spPr>
          <a:xfrm>
            <a:off x="3095836" y="3537012"/>
            <a:ext cx="1476164" cy="468052"/>
          </a:xfrm>
          <a:prstGeom prst="rect">
            <a:avLst/>
          </a:prstGeom>
        </p:spPr>
        <p:txBody>
          <a:bodyPr anchor="ctr"/>
          <a:lstStyle>
            <a:lvl1pPr algn="ctr">
              <a:lnSpc>
                <a:spcPct val="100000"/>
              </a:lnSpc>
              <a:buNone/>
              <a:defRPr sz="1600"/>
            </a:lvl1pPr>
          </a:lstStyle>
          <a:p>
            <a:pPr lvl="0"/>
            <a:r>
              <a:rPr lang="en-US" altLang="zh-CN" dirty="0" smtClean="0"/>
              <a:t>2015.01.25</a:t>
            </a:r>
            <a:endParaRPr lang="zh-CN" altLang="en-US" dirty="0"/>
          </a:p>
        </p:txBody>
      </p:sp>
      <p:sp>
        <p:nvSpPr>
          <p:cNvPr id="45" name="文本占位符 7"/>
          <p:cNvSpPr>
            <a:spLocks noGrp="1"/>
          </p:cNvSpPr>
          <p:nvPr>
            <p:ph type="body" sz="quarter" idx="15" hasCustomPrompt="1"/>
          </p:nvPr>
        </p:nvSpPr>
        <p:spPr>
          <a:xfrm>
            <a:off x="4572000" y="3537012"/>
            <a:ext cx="2268252"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46" name="文本占位符 7"/>
          <p:cNvSpPr>
            <a:spLocks noGrp="1"/>
          </p:cNvSpPr>
          <p:nvPr>
            <p:ph type="body" sz="quarter" idx="16" hasCustomPrompt="1"/>
          </p:nvPr>
        </p:nvSpPr>
        <p:spPr>
          <a:xfrm>
            <a:off x="6840252" y="3501008"/>
            <a:ext cx="1764196" cy="504056"/>
          </a:xfrm>
          <a:prstGeom prst="rect">
            <a:avLst/>
          </a:prstGeom>
        </p:spPr>
        <p:txBody>
          <a:bodyPr anchor="ctr"/>
          <a:lstStyle>
            <a:lvl1pPr algn="ctr">
              <a:lnSpc>
                <a:spcPct val="100000"/>
              </a:lnSpc>
              <a:buNone/>
              <a:defRPr sz="1600"/>
            </a:lvl1pPr>
          </a:lstStyle>
          <a:p>
            <a:pPr lvl="0"/>
            <a:r>
              <a:rPr lang="zh-CN" altLang="en-US" dirty="0" smtClean="0"/>
              <a:t>新开发</a:t>
            </a:r>
            <a:endParaRPr lang="zh-CN" altLang="en-US" dirty="0"/>
          </a:p>
        </p:txBody>
      </p:sp>
      <p:sp>
        <p:nvSpPr>
          <p:cNvPr id="63" name="Rectangle 2"/>
          <p:cNvSpPr>
            <a:spLocks noChangeArrowheads="1"/>
          </p:cNvSpPr>
          <p:nvPr userDrawn="1"/>
        </p:nvSpPr>
        <p:spPr bwMode="auto">
          <a:xfrm>
            <a:off x="714375" y="609315"/>
            <a:ext cx="7051675" cy="479425"/>
          </a:xfrm>
          <a:prstGeom prst="rect">
            <a:avLst/>
          </a:prstGeom>
          <a:noFill/>
          <a:ln w="9525">
            <a:noFill/>
            <a:miter lim="800000"/>
            <a:headEnd/>
            <a:tailEnd/>
          </a:ln>
        </p:spPr>
        <p:txBody>
          <a:bodyPr lIns="78258" tIns="39127" rIns="78258" bIns="39127" anchor="ctr"/>
          <a:lstStyle/>
          <a:p>
            <a:pPr defTabSz="801688" fontAlgn="base"/>
            <a:r>
              <a:rPr lang="zh-CN" altLang="en-US" sz="3500" dirty="0">
                <a:solidFill>
                  <a:srgbClr val="990000"/>
                </a:solidFill>
                <a:latin typeface="FrutigerNext LT Medium" pitchFamily="34" charset="0"/>
                <a:ea typeface="黑体" pitchFamily="2" charset="-122"/>
              </a:rPr>
              <a:t>修订记录</a:t>
            </a:r>
          </a:p>
        </p:txBody>
      </p:sp>
      <p:sp>
        <p:nvSpPr>
          <p:cNvPr id="64" name="Text Box 58"/>
          <p:cNvSpPr txBox="1">
            <a:spLocks noChangeArrowheads="1"/>
          </p:cNvSpPr>
          <p:nvPr userDrawn="1"/>
        </p:nvSpPr>
        <p:spPr bwMode="auto">
          <a:xfrm>
            <a:off x="6059488" y="360363"/>
            <a:ext cx="2873375" cy="701675"/>
          </a:xfrm>
          <a:prstGeom prst="rect">
            <a:avLst/>
          </a:prstGeom>
          <a:noFill/>
          <a:ln w="9525" algn="ctr">
            <a:noFill/>
            <a:miter lim="800000"/>
            <a:headEnd/>
            <a:tailEnd/>
          </a:ln>
        </p:spPr>
        <p:txBody>
          <a:bodyPr>
            <a:spAutoFit/>
          </a:bodyPr>
          <a:lstStyle/>
          <a:p>
            <a:pPr>
              <a:spcBef>
                <a:spcPct val="50000"/>
              </a:spcBef>
            </a:pPr>
            <a:r>
              <a:rPr lang="zh-CN" altLang="en-US" sz="4000" i="1" dirty="0">
                <a:solidFill>
                  <a:srgbClr val="4D4D4D"/>
                </a:solidFill>
                <a:latin typeface="Arial" charset="0"/>
              </a:rPr>
              <a:t>本页不打印</a:t>
            </a:r>
          </a:p>
        </p:txBody>
      </p:sp>
      <p:sp>
        <p:nvSpPr>
          <p:cNvPr id="39" name="文本占位符 7"/>
          <p:cNvSpPr>
            <a:spLocks noGrp="1"/>
          </p:cNvSpPr>
          <p:nvPr>
            <p:ph type="body" sz="quarter" idx="21" hasCustomPrompt="1"/>
          </p:nvPr>
        </p:nvSpPr>
        <p:spPr>
          <a:xfrm>
            <a:off x="755576" y="4041068"/>
            <a:ext cx="2340260"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40" name="文本占位符 7"/>
          <p:cNvSpPr>
            <a:spLocks noGrp="1"/>
          </p:cNvSpPr>
          <p:nvPr>
            <p:ph type="body" sz="quarter" idx="22" hasCustomPrompt="1"/>
          </p:nvPr>
        </p:nvSpPr>
        <p:spPr>
          <a:xfrm>
            <a:off x="3095836" y="4041068"/>
            <a:ext cx="1476164" cy="468052"/>
          </a:xfrm>
          <a:prstGeom prst="rect">
            <a:avLst/>
          </a:prstGeom>
        </p:spPr>
        <p:txBody>
          <a:bodyPr anchor="ctr"/>
          <a:lstStyle>
            <a:lvl1pPr algn="ctr">
              <a:lnSpc>
                <a:spcPct val="100000"/>
              </a:lnSpc>
              <a:buNone/>
              <a:defRPr sz="1600"/>
            </a:lvl1pPr>
          </a:lstStyle>
          <a:p>
            <a:pPr lvl="0"/>
            <a:r>
              <a:rPr lang="en-US" altLang="zh-CN" dirty="0" smtClean="0"/>
              <a:t>2015.01.25</a:t>
            </a:r>
            <a:endParaRPr lang="zh-CN" altLang="en-US" dirty="0"/>
          </a:p>
        </p:txBody>
      </p:sp>
      <p:sp>
        <p:nvSpPr>
          <p:cNvPr id="41" name="文本占位符 7"/>
          <p:cNvSpPr>
            <a:spLocks noGrp="1"/>
          </p:cNvSpPr>
          <p:nvPr>
            <p:ph type="body" sz="quarter" idx="23" hasCustomPrompt="1"/>
          </p:nvPr>
        </p:nvSpPr>
        <p:spPr>
          <a:xfrm>
            <a:off x="4572000" y="4041068"/>
            <a:ext cx="2268252"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42" name="文本占位符 7"/>
          <p:cNvSpPr>
            <a:spLocks noGrp="1"/>
          </p:cNvSpPr>
          <p:nvPr>
            <p:ph type="body" sz="quarter" idx="24" hasCustomPrompt="1"/>
          </p:nvPr>
        </p:nvSpPr>
        <p:spPr>
          <a:xfrm>
            <a:off x="6840252" y="4005064"/>
            <a:ext cx="1764196" cy="504056"/>
          </a:xfrm>
          <a:prstGeom prst="rect">
            <a:avLst/>
          </a:prstGeom>
        </p:spPr>
        <p:txBody>
          <a:bodyPr anchor="ctr"/>
          <a:lstStyle>
            <a:lvl1pPr algn="ctr">
              <a:lnSpc>
                <a:spcPct val="100000"/>
              </a:lnSpc>
              <a:buNone/>
              <a:defRPr sz="1600"/>
            </a:lvl1pPr>
          </a:lstStyle>
          <a:p>
            <a:pPr lvl="0"/>
            <a:r>
              <a:rPr lang="zh-CN" altLang="en-US" dirty="0" smtClean="0"/>
              <a:t>优化</a:t>
            </a:r>
            <a:endParaRPr lang="zh-CN" altLang="en-US" dirty="0"/>
          </a:p>
        </p:txBody>
      </p:sp>
      <p:sp>
        <p:nvSpPr>
          <p:cNvPr id="65" name="文本占位符 7"/>
          <p:cNvSpPr>
            <a:spLocks noGrp="1"/>
          </p:cNvSpPr>
          <p:nvPr>
            <p:ph type="body" sz="quarter" idx="25" hasCustomPrompt="1"/>
          </p:nvPr>
        </p:nvSpPr>
        <p:spPr>
          <a:xfrm>
            <a:off x="755576" y="4509120"/>
            <a:ext cx="2340260"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66" name="文本占位符 7"/>
          <p:cNvSpPr>
            <a:spLocks noGrp="1"/>
          </p:cNvSpPr>
          <p:nvPr>
            <p:ph type="body" sz="quarter" idx="26" hasCustomPrompt="1"/>
          </p:nvPr>
        </p:nvSpPr>
        <p:spPr>
          <a:xfrm>
            <a:off x="3095836" y="4509120"/>
            <a:ext cx="1476164" cy="468052"/>
          </a:xfrm>
          <a:prstGeom prst="rect">
            <a:avLst/>
          </a:prstGeom>
        </p:spPr>
        <p:txBody>
          <a:bodyPr anchor="ctr"/>
          <a:lstStyle>
            <a:lvl1pPr algn="ctr">
              <a:lnSpc>
                <a:spcPct val="100000"/>
              </a:lnSpc>
              <a:buNone/>
              <a:defRPr sz="1600"/>
            </a:lvl1pPr>
          </a:lstStyle>
          <a:p>
            <a:pPr lvl="0"/>
            <a:r>
              <a:rPr lang="en-US" altLang="zh-CN" dirty="0" smtClean="0"/>
              <a:t>2015.01.25</a:t>
            </a:r>
            <a:endParaRPr lang="zh-CN" altLang="en-US" dirty="0"/>
          </a:p>
        </p:txBody>
      </p:sp>
      <p:sp>
        <p:nvSpPr>
          <p:cNvPr id="67" name="文本占位符 7"/>
          <p:cNvSpPr>
            <a:spLocks noGrp="1"/>
          </p:cNvSpPr>
          <p:nvPr>
            <p:ph type="body" sz="quarter" idx="27" hasCustomPrompt="1"/>
          </p:nvPr>
        </p:nvSpPr>
        <p:spPr>
          <a:xfrm>
            <a:off x="4572000" y="4509120"/>
            <a:ext cx="2268252"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68" name="文本占位符 7"/>
          <p:cNvSpPr>
            <a:spLocks noGrp="1"/>
          </p:cNvSpPr>
          <p:nvPr>
            <p:ph type="body" sz="quarter" idx="28" hasCustomPrompt="1"/>
          </p:nvPr>
        </p:nvSpPr>
        <p:spPr>
          <a:xfrm>
            <a:off x="6840252" y="4509120"/>
            <a:ext cx="1764196" cy="468052"/>
          </a:xfrm>
          <a:prstGeom prst="rect">
            <a:avLst/>
          </a:prstGeom>
        </p:spPr>
        <p:txBody>
          <a:bodyPr anchor="ctr"/>
          <a:lstStyle>
            <a:lvl1pPr algn="ctr">
              <a:lnSpc>
                <a:spcPct val="100000"/>
              </a:lnSpc>
              <a:buNone/>
              <a:defRPr sz="1600"/>
            </a:lvl1pPr>
          </a:lstStyle>
          <a:p>
            <a:pPr lvl="0"/>
            <a:r>
              <a:rPr lang="zh-CN" altLang="en-US" dirty="0" smtClean="0"/>
              <a:t>优化</a:t>
            </a:r>
            <a:endParaRPr lang="zh-CN" altLang="en-US" dirty="0"/>
          </a:p>
        </p:txBody>
      </p:sp>
      <p:sp>
        <p:nvSpPr>
          <p:cNvPr id="69" name="文本占位符 7"/>
          <p:cNvSpPr>
            <a:spLocks noGrp="1"/>
          </p:cNvSpPr>
          <p:nvPr>
            <p:ph type="body" sz="quarter" idx="29" hasCustomPrompt="1"/>
          </p:nvPr>
        </p:nvSpPr>
        <p:spPr>
          <a:xfrm>
            <a:off x="755576" y="5049180"/>
            <a:ext cx="2340260"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70" name="文本占位符 7"/>
          <p:cNvSpPr>
            <a:spLocks noGrp="1"/>
          </p:cNvSpPr>
          <p:nvPr>
            <p:ph type="body" sz="quarter" idx="30" hasCustomPrompt="1"/>
          </p:nvPr>
        </p:nvSpPr>
        <p:spPr>
          <a:xfrm>
            <a:off x="3095836" y="5049180"/>
            <a:ext cx="1476164" cy="468052"/>
          </a:xfrm>
          <a:prstGeom prst="rect">
            <a:avLst/>
          </a:prstGeom>
        </p:spPr>
        <p:txBody>
          <a:bodyPr anchor="ctr"/>
          <a:lstStyle>
            <a:lvl1pPr algn="ctr">
              <a:lnSpc>
                <a:spcPct val="100000"/>
              </a:lnSpc>
              <a:buNone/>
              <a:defRPr sz="1600"/>
            </a:lvl1pPr>
          </a:lstStyle>
          <a:p>
            <a:pPr lvl="0"/>
            <a:r>
              <a:rPr lang="en-US" altLang="zh-CN" dirty="0" smtClean="0"/>
              <a:t>2015.01.25</a:t>
            </a:r>
            <a:endParaRPr lang="zh-CN" altLang="en-US" dirty="0"/>
          </a:p>
        </p:txBody>
      </p:sp>
      <p:sp>
        <p:nvSpPr>
          <p:cNvPr id="71" name="文本占位符 7"/>
          <p:cNvSpPr>
            <a:spLocks noGrp="1"/>
          </p:cNvSpPr>
          <p:nvPr>
            <p:ph type="body" sz="quarter" idx="31" hasCustomPrompt="1"/>
          </p:nvPr>
        </p:nvSpPr>
        <p:spPr>
          <a:xfrm>
            <a:off x="4572000" y="5049180"/>
            <a:ext cx="2268252"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72" name="文本占位符 7"/>
          <p:cNvSpPr>
            <a:spLocks noGrp="1"/>
          </p:cNvSpPr>
          <p:nvPr>
            <p:ph type="body" sz="quarter" idx="32" hasCustomPrompt="1"/>
          </p:nvPr>
        </p:nvSpPr>
        <p:spPr>
          <a:xfrm>
            <a:off x="6840252" y="5049180"/>
            <a:ext cx="1764196" cy="468052"/>
          </a:xfrm>
          <a:prstGeom prst="rect">
            <a:avLst/>
          </a:prstGeom>
        </p:spPr>
        <p:txBody>
          <a:bodyPr anchor="ctr"/>
          <a:lstStyle>
            <a:lvl1pPr algn="ctr">
              <a:lnSpc>
                <a:spcPct val="100000"/>
              </a:lnSpc>
              <a:buNone/>
              <a:defRPr sz="1600"/>
            </a:lvl1pPr>
          </a:lstStyle>
          <a:p>
            <a:pPr lvl="0"/>
            <a:r>
              <a:rPr lang="zh-CN" altLang="en-US" dirty="0" smtClean="0"/>
              <a:t>优化</a:t>
            </a:r>
            <a:endParaRPr lang="zh-CN" altLang="en-US" dirty="0"/>
          </a:p>
        </p:txBody>
      </p:sp>
      <p:sp>
        <p:nvSpPr>
          <p:cNvPr id="73" name="文本占位符 7"/>
          <p:cNvSpPr>
            <a:spLocks noGrp="1"/>
          </p:cNvSpPr>
          <p:nvPr>
            <p:ph type="body" sz="quarter" idx="33" hasCustomPrompt="1"/>
          </p:nvPr>
        </p:nvSpPr>
        <p:spPr>
          <a:xfrm>
            <a:off x="755576" y="5517232"/>
            <a:ext cx="2340260"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74" name="文本占位符 7"/>
          <p:cNvSpPr>
            <a:spLocks noGrp="1"/>
          </p:cNvSpPr>
          <p:nvPr>
            <p:ph type="body" sz="quarter" idx="34" hasCustomPrompt="1"/>
          </p:nvPr>
        </p:nvSpPr>
        <p:spPr>
          <a:xfrm>
            <a:off x="3095836" y="5517232"/>
            <a:ext cx="1476164" cy="468052"/>
          </a:xfrm>
          <a:prstGeom prst="rect">
            <a:avLst/>
          </a:prstGeom>
        </p:spPr>
        <p:txBody>
          <a:bodyPr anchor="ctr"/>
          <a:lstStyle>
            <a:lvl1pPr algn="ctr">
              <a:lnSpc>
                <a:spcPct val="100000"/>
              </a:lnSpc>
              <a:buNone/>
              <a:defRPr sz="1600"/>
            </a:lvl1pPr>
          </a:lstStyle>
          <a:p>
            <a:pPr lvl="0"/>
            <a:r>
              <a:rPr lang="en-US" altLang="zh-CN" dirty="0" smtClean="0"/>
              <a:t>2015.01.25</a:t>
            </a:r>
            <a:endParaRPr lang="zh-CN" altLang="en-US" dirty="0"/>
          </a:p>
        </p:txBody>
      </p:sp>
      <p:sp>
        <p:nvSpPr>
          <p:cNvPr id="75" name="文本占位符 7"/>
          <p:cNvSpPr>
            <a:spLocks noGrp="1"/>
          </p:cNvSpPr>
          <p:nvPr>
            <p:ph type="body" sz="quarter" idx="35" hasCustomPrompt="1"/>
          </p:nvPr>
        </p:nvSpPr>
        <p:spPr>
          <a:xfrm>
            <a:off x="4572000" y="5517232"/>
            <a:ext cx="2268252"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76" name="文本占位符 7"/>
          <p:cNvSpPr>
            <a:spLocks noGrp="1"/>
          </p:cNvSpPr>
          <p:nvPr>
            <p:ph type="body" sz="quarter" idx="36" hasCustomPrompt="1"/>
          </p:nvPr>
        </p:nvSpPr>
        <p:spPr>
          <a:xfrm>
            <a:off x="6840252" y="5517232"/>
            <a:ext cx="1764196" cy="468052"/>
          </a:xfrm>
          <a:prstGeom prst="rect">
            <a:avLst/>
          </a:prstGeom>
        </p:spPr>
        <p:txBody>
          <a:bodyPr anchor="ctr"/>
          <a:lstStyle>
            <a:lvl1pPr algn="ctr">
              <a:lnSpc>
                <a:spcPct val="100000"/>
              </a:lnSpc>
              <a:buNone/>
              <a:defRPr sz="1600"/>
            </a:lvl1pPr>
          </a:lstStyle>
          <a:p>
            <a:pPr lvl="0"/>
            <a:r>
              <a:rPr lang="zh-CN" altLang="en-US" dirty="0" smtClean="0"/>
              <a:t>优化</a:t>
            </a:r>
            <a:endParaRPr lang="zh-CN" alt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pic>
        <p:nvPicPr>
          <p:cNvPr id="3" name="Picture 4" descr="问题 copy"/>
          <p:cNvPicPr>
            <a:picLocks noChangeAspect="1" noChangeArrowheads="1"/>
          </p:cNvPicPr>
          <p:nvPr userDrawn="1"/>
        </p:nvPicPr>
        <p:blipFill>
          <a:blip r:embed="rId2" cstate="print"/>
          <a:srcRect/>
          <a:stretch>
            <a:fillRect/>
          </a:stretch>
        </p:blipFill>
        <p:spPr bwMode="auto">
          <a:xfrm>
            <a:off x="751694" y="549411"/>
            <a:ext cx="615950" cy="617537"/>
          </a:xfrm>
          <a:prstGeom prst="rect">
            <a:avLst/>
          </a:prstGeom>
          <a:noFill/>
          <a:ln w="9525">
            <a:noFill/>
            <a:miter lim="800000"/>
            <a:headEnd/>
            <a:tailEnd/>
          </a:ln>
        </p:spPr>
      </p:pic>
      <p:sp>
        <p:nvSpPr>
          <p:cNvPr id="4" name="文本占位符 6"/>
          <p:cNvSpPr>
            <a:spLocks noGrp="1"/>
          </p:cNvSpPr>
          <p:nvPr>
            <p:ph type="body" sz="quarter" idx="10" hasCustomPrompt="1"/>
          </p:nvPr>
        </p:nvSpPr>
        <p:spPr>
          <a:xfrm>
            <a:off x="684213" y="1376363"/>
            <a:ext cx="7920037" cy="3924300"/>
          </a:xfrm>
        </p:spPr>
        <p:txBody>
          <a:bodyPr/>
          <a:lstStyle>
            <a:lvl1pPr marL="457200" marR="0" indent="-457200" algn="l" defTabSz="801688" rtl="0" eaLnBrk="1" fontAlgn="base" latinLnBrk="0" hangingPunct="1">
              <a:lnSpc>
                <a:spcPct val="140000"/>
              </a:lnSpc>
              <a:spcBef>
                <a:spcPct val="30000"/>
              </a:spcBef>
              <a:spcAft>
                <a:spcPct val="0"/>
              </a:spcAft>
              <a:buClr>
                <a:srgbClr val="808080"/>
              </a:buClr>
              <a:buSzPct val="100000"/>
              <a:buFont typeface="+mj-lt"/>
              <a:buAutoNum type="arabicPeriod"/>
              <a:tabLst/>
              <a:defRPr sz="2000"/>
            </a:lvl1pPr>
            <a:lvl2pPr marL="858837" indent="-457200">
              <a:buSzPct val="100000"/>
              <a:buFont typeface="+mj-lt"/>
              <a:buAutoNum type="alphaUcPeriod"/>
              <a:defRPr sz="1800"/>
            </a:lvl2pPr>
            <a:lvl3pPr>
              <a:defRPr/>
            </a:lvl3pPr>
            <a:lvl5pPr>
              <a:buNone/>
              <a:defRPr/>
            </a:lvl5pPr>
          </a:lstStyle>
          <a:p>
            <a:r>
              <a:rPr lang="zh-CN" altLang="en-US" dirty="0" smtClean="0"/>
              <a:t>此版式用于思考题</a:t>
            </a:r>
            <a:r>
              <a:rPr lang="en-US" altLang="zh-CN" dirty="0" smtClean="0"/>
              <a:t>-201501</a:t>
            </a:r>
            <a:r>
              <a:rPr lang="zh-CN" altLang="en-US" dirty="0" smtClean="0"/>
              <a:t>具体格式（序号格式需以模板展示）</a:t>
            </a:r>
            <a:endParaRPr lang="en-US" altLang="zh-CN" dirty="0" smtClean="0"/>
          </a:p>
          <a:p>
            <a:pPr lvl="1"/>
            <a:endParaRPr lang="en-US" altLang="zh-CN" dirty="0" smtClean="0"/>
          </a:p>
          <a:p>
            <a:pPr lvl="1"/>
            <a:endParaRPr lang="zh-CN" altLang="en-US" dirty="0" smtClean="0"/>
          </a:p>
          <a:p>
            <a:pPr marL="457200" indent="-457200">
              <a:buSzPct val="100000"/>
              <a:buFont typeface="+mj-lt"/>
              <a:buAutoNum type="arabicPeriod"/>
            </a:pPr>
            <a:endParaRPr lang="en-US" altLang="zh-CN" dirty="0" smtClean="0"/>
          </a:p>
          <a:p>
            <a:endParaRPr lang="zh-CN" altLang="en-US" dirty="0"/>
          </a:p>
        </p:txBody>
      </p:sp>
      <p:sp>
        <p:nvSpPr>
          <p:cNvPr id="5" name="TextBox 4"/>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思考题</a:t>
            </a: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684213" y="1376363"/>
            <a:ext cx="7920037" cy="3924300"/>
          </a:xfrm>
        </p:spPr>
        <p:txBody>
          <a:bodyPr/>
          <a:lstStyle>
            <a:lvl1pPr>
              <a:defRPr/>
            </a:lvl1pPr>
            <a:lvl5pPr>
              <a:buNone/>
              <a:defRPr/>
            </a:lvl5pPr>
          </a:lstStyle>
          <a:p>
            <a:r>
              <a:rPr lang="zh-CN" altLang="en-US" dirty="0" smtClean="0"/>
              <a:t>此版式用于每一节的总结</a:t>
            </a:r>
            <a:r>
              <a:rPr lang="en-US" altLang="zh-CN" dirty="0" smtClean="0"/>
              <a:t>-201501</a:t>
            </a:r>
            <a:endParaRPr lang="zh-CN" altLang="en-US" dirty="0"/>
          </a:p>
        </p:txBody>
      </p:sp>
      <p:sp>
        <p:nvSpPr>
          <p:cNvPr id="5" name="TextBox 4"/>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本节小结</a:t>
            </a:r>
          </a:p>
        </p:txBody>
      </p:sp>
      <p:pic>
        <p:nvPicPr>
          <p:cNvPr id="4" name="Picture 8" descr="总结 copy"/>
          <p:cNvPicPr>
            <a:picLocks noChangeAspect="1" noChangeArrowheads="1"/>
          </p:cNvPicPr>
          <p:nvPr userDrawn="1"/>
        </p:nvPicPr>
        <p:blipFill>
          <a:blip r:embed="rId2" cstate="print"/>
          <a:srcRect/>
          <a:stretch>
            <a:fillRect/>
          </a:stretch>
        </p:blipFill>
        <p:spPr bwMode="auto">
          <a:xfrm>
            <a:off x="750106" y="543211"/>
            <a:ext cx="617538" cy="617537"/>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pic>
        <p:nvPicPr>
          <p:cNvPr id="5" name="Picture 8" descr="总结 copy"/>
          <p:cNvPicPr>
            <a:picLocks noChangeAspect="1" noChangeArrowheads="1"/>
          </p:cNvPicPr>
          <p:nvPr userDrawn="1"/>
        </p:nvPicPr>
        <p:blipFill>
          <a:blip r:embed="rId2" cstate="print"/>
          <a:srcRect/>
          <a:stretch>
            <a:fillRect/>
          </a:stretch>
        </p:blipFill>
        <p:spPr bwMode="auto">
          <a:xfrm>
            <a:off x="750106" y="543211"/>
            <a:ext cx="617538" cy="617537"/>
          </a:xfrm>
          <a:prstGeom prst="rect">
            <a:avLst/>
          </a:prstGeom>
          <a:noFill/>
          <a:ln w="9525">
            <a:noFill/>
            <a:miter lim="800000"/>
            <a:headEnd/>
            <a:tailEnd/>
          </a:ln>
        </p:spPr>
      </p:pic>
      <p:sp>
        <p:nvSpPr>
          <p:cNvPr id="9" name="TextBox 8"/>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本章总结</a:t>
            </a:r>
          </a:p>
        </p:txBody>
      </p:sp>
      <p:sp>
        <p:nvSpPr>
          <p:cNvPr id="7" name="内容占位符 6"/>
          <p:cNvSpPr>
            <a:spLocks noGrp="1"/>
          </p:cNvSpPr>
          <p:nvPr>
            <p:ph sz="quarter" idx="10"/>
          </p:nvPr>
        </p:nvSpPr>
        <p:spPr>
          <a:xfrm>
            <a:off x="684213" y="1376363"/>
            <a:ext cx="7920037" cy="3889375"/>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更多信息">
    <p:spTree>
      <p:nvGrpSpPr>
        <p:cNvPr id="1" name=""/>
        <p:cNvGrpSpPr/>
        <p:nvPr/>
      </p:nvGrpSpPr>
      <p:grpSpPr>
        <a:xfrm>
          <a:off x="0" y="0"/>
          <a:ext cx="0" cy="0"/>
          <a:chOff x="0" y="0"/>
          <a:chExt cx="0" cy="0"/>
        </a:xfrm>
      </p:grpSpPr>
      <p:sp>
        <p:nvSpPr>
          <p:cNvPr id="6" name="TextBox 5"/>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更多信息</a:t>
            </a:r>
          </a:p>
        </p:txBody>
      </p:sp>
      <p:pic>
        <p:nvPicPr>
          <p:cNvPr id="5" name="Picture 19" descr="前言 copy"/>
          <p:cNvPicPr preferRelativeResize="0">
            <a:picLocks noChangeAspect="1" noChangeArrowheads="1"/>
          </p:cNvPicPr>
          <p:nvPr userDrawn="1"/>
        </p:nvPicPr>
        <p:blipFill>
          <a:blip r:embed="rId2" cstate="print"/>
          <a:srcRect/>
          <a:stretch>
            <a:fillRect/>
          </a:stretch>
        </p:blipFill>
        <p:spPr bwMode="auto">
          <a:xfrm>
            <a:off x="745344" y="536861"/>
            <a:ext cx="622300" cy="623887"/>
          </a:xfrm>
          <a:prstGeom prst="rect">
            <a:avLst/>
          </a:prstGeom>
          <a:noFill/>
          <a:ln w="9525">
            <a:noFill/>
            <a:miter lim="800000"/>
            <a:headEnd/>
            <a:tailEnd/>
          </a:ln>
        </p:spPr>
      </p:pic>
      <p:sp>
        <p:nvSpPr>
          <p:cNvPr id="9" name="文本占位符 6"/>
          <p:cNvSpPr>
            <a:spLocks noGrp="1"/>
          </p:cNvSpPr>
          <p:nvPr>
            <p:ph type="body" sz="quarter" idx="10" hasCustomPrompt="1"/>
          </p:nvPr>
        </p:nvSpPr>
        <p:spPr>
          <a:xfrm>
            <a:off x="684213" y="1376363"/>
            <a:ext cx="7920037" cy="3924300"/>
          </a:xfrm>
        </p:spPr>
        <p:txBody>
          <a:bodyPr/>
          <a:lstStyle>
            <a:lvl1pPr>
              <a:defRPr/>
            </a:lvl1pPr>
            <a:lvl5pPr>
              <a:buNone/>
              <a:defRPr/>
            </a:lvl5pPr>
          </a:lstStyle>
          <a:p>
            <a:r>
              <a:rPr lang="zh-CN" altLang="en-US" dirty="0" smtClean="0"/>
              <a:t>此版式用于提供给学员更多学习信息。</a:t>
            </a:r>
            <a:endParaRPr lang="zh-CN" alt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学习推荐">
    <p:spTree>
      <p:nvGrpSpPr>
        <p:cNvPr id="1" name=""/>
        <p:cNvGrpSpPr/>
        <p:nvPr/>
      </p:nvGrpSpPr>
      <p:grpSpPr>
        <a:xfrm>
          <a:off x="0" y="0"/>
          <a:ext cx="0" cy="0"/>
          <a:chOff x="0" y="0"/>
          <a:chExt cx="0" cy="0"/>
        </a:xfrm>
      </p:grpSpPr>
      <p:pic>
        <p:nvPicPr>
          <p:cNvPr id="3" name="Picture 19" descr="前言 copy"/>
          <p:cNvPicPr preferRelativeResize="0">
            <a:picLocks noChangeAspect="1" noChangeArrowheads="1"/>
          </p:cNvPicPr>
          <p:nvPr userDrawn="1"/>
        </p:nvPicPr>
        <p:blipFill>
          <a:blip r:embed="rId2" cstate="print"/>
          <a:srcRect/>
          <a:stretch>
            <a:fillRect/>
          </a:stretch>
        </p:blipFill>
        <p:spPr bwMode="auto">
          <a:xfrm>
            <a:off x="745344" y="536861"/>
            <a:ext cx="622300" cy="623887"/>
          </a:xfrm>
          <a:prstGeom prst="rect">
            <a:avLst/>
          </a:prstGeom>
          <a:noFill/>
          <a:ln w="9525">
            <a:noFill/>
            <a:miter lim="800000"/>
            <a:headEnd/>
            <a:tailEnd/>
          </a:ln>
        </p:spPr>
      </p:pic>
      <p:sp>
        <p:nvSpPr>
          <p:cNvPr id="4" name="TextBox 3"/>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学习推荐</a:t>
            </a:r>
          </a:p>
        </p:txBody>
      </p:sp>
      <p:sp>
        <p:nvSpPr>
          <p:cNvPr id="6" name="文本占位符 6"/>
          <p:cNvSpPr>
            <a:spLocks noGrp="1"/>
          </p:cNvSpPr>
          <p:nvPr>
            <p:ph type="body" sz="quarter" idx="10"/>
          </p:nvPr>
        </p:nvSpPr>
        <p:spPr>
          <a:xfrm>
            <a:off x="684213" y="1376363"/>
            <a:ext cx="7920037" cy="3924300"/>
          </a:xfrm>
        </p:spPr>
        <p:txBody>
          <a:bodyPr/>
          <a:lstStyle/>
          <a:p>
            <a:endParaRPr lang="zh-CN" alt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谢谢">
    <p:spTree>
      <p:nvGrpSpPr>
        <p:cNvPr id="1" name=""/>
        <p:cNvGrpSpPr/>
        <p:nvPr/>
      </p:nvGrpSpPr>
      <p:grpSpPr>
        <a:xfrm>
          <a:off x="0" y="0"/>
          <a:ext cx="0" cy="0"/>
          <a:chOff x="0" y="0"/>
          <a:chExt cx="0" cy="0"/>
        </a:xfrm>
      </p:grpSpPr>
      <p:sp>
        <p:nvSpPr>
          <p:cNvPr id="4" name="Text Box 8"/>
          <p:cNvSpPr txBox="1">
            <a:spLocks noChangeArrowheads="1"/>
          </p:cNvSpPr>
          <p:nvPr userDrawn="1"/>
        </p:nvSpPr>
        <p:spPr bwMode="auto">
          <a:xfrm>
            <a:off x="3967092" y="2503487"/>
            <a:ext cx="1209816" cy="710065"/>
          </a:xfrm>
          <a:prstGeom prst="rect">
            <a:avLst/>
          </a:prstGeom>
          <a:noFill/>
          <a:ln w="9525">
            <a:noFill/>
            <a:miter lim="800000"/>
            <a:headEnd/>
            <a:tailEnd/>
          </a:ln>
        </p:spPr>
        <p:txBody>
          <a:bodyPr wrap="none" lIns="78358" tIns="39179" rIns="78358" bIns="39179">
            <a:spAutoFit/>
          </a:bodyPr>
          <a:lstStyle/>
          <a:p>
            <a:pPr defTabSz="784225" eaLnBrk="0" fontAlgn="base" hangingPunct="0">
              <a:buSzPct val="100000"/>
              <a:defRPr/>
            </a:pPr>
            <a:r>
              <a:rPr lang="zh-CN" altLang="en-US" sz="4100" dirty="0" smtClean="0">
                <a:solidFill>
                  <a:srgbClr val="990000"/>
                </a:solidFill>
                <a:latin typeface="Arial" charset="0"/>
                <a:ea typeface="华文细黑" pitchFamily="2" charset="-122"/>
                <a:sym typeface="FrutigerNext LT Regular" pitchFamily="34" charset="0"/>
              </a:rPr>
              <a:t>谢谢</a:t>
            </a:r>
            <a:endParaRPr lang="zh-CN" altLang="zh-CN" sz="4100" dirty="0">
              <a:solidFill>
                <a:srgbClr val="990000"/>
              </a:solidFill>
              <a:latin typeface="Arial" charset="0"/>
              <a:ea typeface="华文细黑" pitchFamily="2" charset="-122"/>
              <a:sym typeface="FrutigerNext LT Regular" pitchFamily="34" charset="0"/>
            </a:endParaRPr>
          </a:p>
        </p:txBody>
      </p:sp>
    </p:spTree>
    <p:extLst>
      <p:ext uri="{BB962C8B-B14F-4D97-AF65-F5344CB8AC3E}">
        <p14:creationId xmlns:p14="http://schemas.microsoft.com/office/powerpoint/2010/main" val="160162944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2#总标题">
    <p:spTree>
      <p:nvGrpSpPr>
        <p:cNvPr id="1" name=""/>
        <p:cNvGrpSpPr/>
        <p:nvPr/>
      </p:nvGrpSpPr>
      <p:grpSpPr>
        <a:xfrm>
          <a:off x="0" y="0"/>
          <a:ext cx="0" cy="0"/>
          <a:chOff x="0" y="0"/>
          <a:chExt cx="0" cy="0"/>
        </a:xfrm>
      </p:grpSpPr>
      <p:pic>
        <p:nvPicPr>
          <p:cNvPr id="3" name="Picture 46" descr="Logo"/>
          <p:cNvPicPr>
            <a:picLocks noChangeAspect="1" noChangeArrowheads="1"/>
          </p:cNvPicPr>
          <p:nvPr/>
        </p:nvPicPr>
        <p:blipFill>
          <a:blip r:embed="rId2" cstate="print"/>
          <a:srcRect/>
          <a:stretch>
            <a:fillRect/>
          </a:stretch>
        </p:blipFill>
        <p:spPr bwMode="auto">
          <a:xfrm>
            <a:off x="7508875" y="5578475"/>
            <a:ext cx="820738" cy="820738"/>
          </a:xfrm>
          <a:prstGeom prst="rect">
            <a:avLst/>
          </a:prstGeom>
          <a:noFill/>
          <a:ln w="9525">
            <a:noFill/>
            <a:miter lim="800000"/>
            <a:headEnd/>
            <a:tailEnd/>
          </a:ln>
        </p:spPr>
      </p:pic>
      <p:pic>
        <p:nvPicPr>
          <p:cNvPr id="4" name="Picture 47" descr="2"/>
          <p:cNvPicPr>
            <a:picLocks noChangeAspect="1" noChangeArrowheads="1"/>
          </p:cNvPicPr>
          <p:nvPr/>
        </p:nvPicPr>
        <p:blipFill>
          <a:blip r:embed="rId3" cstate="print"/>
          <a:srcRect/>
          <a:stretch>
            <a:fillRect/>
          </a:stretch>
        </p:blipFill>
        <p:spPr bwMode="auto">
          <a:xfrm>
            <a:off x="0" y="782638"/>
            <a:ext cx="9144000" cy="3810000"/>
          </a:xfrm>
          <a:prstGeom prst="rect">
            <a:avLst/>
          </a:prstGeom>
          <a:noFill/>
          <a:ln w="9525">
            <a:noFill/>
            <a:miter lim="800000"/>
            <a:headEnd/>
            <a:tailEnd/>
          </a:ln>
        </p:spPr>
      </p:pic>
      <p:sp>
        <p:nvSpPr>
          <p:cNvPr id="5" name="Text Box 48"/>
          <p:cNvSpPr txBox="1">
            <a:spLocks noChangeArrowheads="1"/>
          </p:cNvSpPr>
          <p:nvPr/>
        </p:nvSpPr>
        <p:spPr bwMode="auto">
          <a:xfrm>
            <a:off x="7224713" y="4094163"/>
            <a:ext cx="1333500" cy="261937"/>
          </a:xfrm>
          <a:prstGeom prst="rect">
            <a:avLst/>
          </a:prstGeom>
          <a:noFill/>
          <a:ln w="9525">
            <a:noFill/>
            <a:miter lim="800000"/>
            <a:headEnd/>
            <a:tailEnd/>
          </a:ln>
        </p:spPr>
        <p:txBody>
          <a:bodyPr wrap="none" lIns="80114" tIns="40058" rIns="80114" bIns="40058">
            <a:spAutoFit/>
          </a:bodyPr>
          <a:lstStyle/>
          <a:p>
            <a:pPr defTabSz="801688" eaLnBrk="0" fontAlgn="base" hangingPunct="0">
              <a:defRPr/>
            </a:pPr>
            <a:r>
              <a:rPr lang="en-US" altLang="zh-CN" sz="1200" dirty="0">
                <a:solidFill>
                  <a:schemeClr val="bg1"/>
                </a:solidFill>
                <a:ea typeface="MS PGothic" pitchFamily="34" charset="-128"/>
              </a:rPr>
              <a:t>www.huawei.com</a:t>
            </a:r>
          </a:p>
        </p:txBody>
      </p:sp>
      <p:sp>
        <p:nvSpPr>
          <p:cNvPr id="1414185" name="Rectangle 41"/>
          <p:cNvSpPr>
            <a:spLocks noGrp="1" noChangeArrowheads="1"/>
          </p:cNvSpPr>
          <p:nvPr>
            <p:ph type="ctrTitle" sz="quarter"/>
          </p:nvPr>
        </p:nvSpPr>
        <p:spPr>
          <a:xfrm>
            <a:off x="755650" y="1419225"/>
            <a:ext cx="6012594" cy="1470025"/>
          </a:xfrm>
          <a:ln algn="ctr"/>
        </p:spPr>
        <p:txBody>
          <a:bodyPr lIns="87802" tIns="43901" rIns="87802" bIns="43901"/>
          <a:lstStyle>
            <a:lvl1pPr defTabSz="784225" eaLnBrk="0" hangingPunct="0">
              <a:defRPr sz="4300">
                <a:solidFill>
                  <a:schemeClr val="bg1"/>
                </a:solidFill>
              </a:defRPr>
            </a:lvl1pPr>
          </a:lstStyle>
          <a:p>
            <a:r>
              <a:rPr lang="zh-CN" altLang="en-US" dirty="0"/>
              <a:t>单击此处编辑母版标题样</a:t>
            </a:r>
            <a:r>
              <a:rPr lang="zh-CN" altLang="en-US" dirty="0" smtClean="0"/>
              <a:t>式</a:t>
            </a:r>
            <a:endParaRPr lang="zh-CN" altLang="en-US" dirty="0"/>
          </a:p>
        </p:txBody>
      </p:sp>
      <p:sp>
        <p:nvSpPr>
          <p:cNvPr id="7" name="Rectangle 14"/>
          <p:cNvSpPr>
            <a:spLocks noChangeArrowheads="1"/>
          </p:cNvSpPr>
          <p:nvPr userDrawn="1"/>
        </p:nvSpPr>
        <p:spPr bwMode="auto">
          <a:xfrm>
            <a:off x="655638" y="6207125"/>
            <a:ext cx="2547035" cy="265552"/>
          </a:xfrm>
          <a:prstGeom prst="rect">
            <a:avLst/>
          </a:prstGeom>
          <a:noFill/>
          <a:ln w="9525" algn="ctr">
            <a:noFill/>
            <a:miter lim="800000"/>
            <a:headEnd/>
            <a:tailEnd/>
          </a:ln>
          <a:effectLst/>
        </p:spPr>
        <p:txBody>
          <a:bodyPr wrap="none" lIns="80101" tIns="40052" rIns="80101" bIns="40052">
            <a:spAutoFit/>
          </a:bodyPr>
          <a:lstStyle/>
          <a:p>
            <a:pPr defTabSz="801688" fontAlgn="base">
              <a:defRPr/>
            </a:pPr>
            <a:r>
              <a:rPr lang="zh-CN" altLang="en-US" sz="1200" b="0" i="0" kern="1200" dirty="0" smtClean="0">
                <a:solidFill>
                  <a:schemeClr val="tx1"/>
                </a:solidFill>
                <a:latin typeface="+mn-lt"/>
                <a:ea typeface="+mn-ea"/>
                <a:cs typeface="+mn-cs"/>
              </a:rPr>
              <a:t>版权所有</a:t>
            </a:r>
            <a:r>
              <a:rPr lang="en-US" altLang="zh-CN" sz="1200" b="0" i="0" dirty="0" smtClean="0">
                <a:latin typeface="+mn-lt"/>
                <a:ea typeface="+mn-ea"/>
              </a:rPr>
              <a:t>©</a:t>
            </a:r>
            <a:r>
              <a:rPr lang="en-US" altLang="zh-CN" sz="1200" b="0" dirty="0" smtClean="0">
                <a:latin typeface="+mn-lt"/>
                <a:ea typeface="+mn-ea"/>
              </a:rPr>
              <a:t> </a:t>
            </a:r>
            <a:r>
              <a:rPr lang="en-US" altLang="zh-CN" sz="1200" b="0" i="0" kern="1200" dirty="0" smtClean="0">
                <a:solidFill>
                  <a:schemeClr val="tx1"/>
                </a:solidFill>
                <a:latin typeface="+mn-lt"/>
                <a:ea typeface="+mn-ea"/>
                <a:cs typeface="+mn-cs"/>
              </a:rPr>
              <a:t>2017 </a:t>
            </a:r>
            <a:r>
              <a:rPr lang="zh-CN" altLang="en-US" sz="1200" b="0" i="0" kern="1200" dirty="0" smtClean="0">
                <a:solidFill>
                  <a:schemeClr val="tx1"/>
                </a:solidFill>
                <a:latin typeface="+mn-lt"/>
                <a:ea typeface="+mn-ea"/>
                <a:cs typeface="+mn-cs"/>
              </a:rPr>
              <a:t>华为技术有限公司</a:t>
            </a:r>
            <a:endParaRPr lang="en-US" altLang="zh-CN" sz="1200" b="0" i="0" kern="1200" dirty="0">
              <a:solidFill>
                <a:schemeClr val="tx1"/>
              </a:solidFill>
              <a:latin typeface="+mn-lt"/>
              <a:ea typeface="+mn-ea"/>
              <a:cs typeface="+mn-cs"/>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spTree>
      <p:nvGrpSpPr>
        <p:cNvPr id="1" name=""/>
        <p:cNvGrpSpPr/>
        <p:nvPr/>
      </p:nvGrpSpPr>
      <p:grpSpPr>
        <a:xfrm>
          <a:off x="0" y="0"/>
          <a:ext cx="0" cy="0"/>
          <a:chOff x="0" y="0"/>
          <a:chExt cx="0" cy="0"/>
        </a:xfrm>
      </p:grpSpPr>
      <p:pic>
        <p:nvPicPr>
          <p:cNvPr id="4" name="Picture 4" descr="前言 copy"/>
          <p:cNvPicPr>
            <a:picLocks noChangeAspect="1" noChangeArrowheads="1"/>
          </p:cNvPicPr>
          <p:nvPr userDrawn="1"/>
        </p:nvPicPr>
        <p:blipFill>
          <a:blip r:embed="rId2" cstate="print"/>
          <a:srcRect/>
          <a:stretch>
            <a:fillRect/>
          </a:stretch>
        </p:blipFill>
        <p:spPr bwMode="auto">
          <a:xfrm>
            <a:off x="751694" y="542012"/>
            <a:ext cx="615950" cy="617537"/>
          </a:xfrm>
          <a:prstGeom prst="rect">
            <a:avLst/>
          </a:prstGeom>
          <a:noFill/>
          <a:ln w="9525">
            <a:noFill/>
            <a:miter lim="800000"/>
            <a:headEnd/>
            <a:tailEnd/>
          </a:ln>
        </p:spPr>
      </p:pic>
      <p:sp>
        <p:nvSpPr>
          <p:cNvPr id="8" name="文本占位符 6"/>
          <p:cNvSpPr>
            <a:spLocks noGrp="1"/>
          </p:cNvSpPr>
          <p:nvPr>
            <p:ph type="body" sz="quarter" idx="10" hasCustomPrompt="1"/>
          </p:nvPr>
        </p:nvSpPr>
        <p:spPr>
          <a:xfrm>
            <a:off x="684212" y="1376364"/>
            <a:ext cx="7920037" cy="4032856"/>
          </a:xfrm>
        </p:spPr>
        <p:txBody>
          <a:bodyPr/>
          <a:lstStyle>
            <a:lvl1pPr>
              <a:defRPr/>
            </a:lvl1pPr>
            <a:lvl5pPr>
              <a:buNone/>
              <a:defRPr/>
            </a:lvl5pPr>
          </a:lstStyle>
          <a:p>
            <a:pPr eaLnBrk="1" hangingPunct="1"/>
            <a:r>
              <a:rPr lang="zh-CN" altLang="en-US" dirty="0" smtClean="0"/>
              <a:t>本章主要讲述</a:t>
            </a:r>
            <a:r>
              <a:rPr lang="en-US" altLang="zh-CN" dirty="0" smtClean="0"/>
              <a:t>...</a:t>
            </a:r>
            <a:endParaRPr lang="zh-CN" altLang="en-US" dirty="0" smtClean="0"/>
          </a:p>
        </p:txBody>
      </p:sp>
      <p:sp>
        <p:nvSpPr>
          <p:cNvPr id="11" name="TextBox 10"/>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前言</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84213" y="1376363"/>
            <a:ext cx="7897812" cy="4194175"/>
          </a:xfrm>
        </p:spPr>
        <p:txBody>
          <a:bodyPr/>
          <a:lstStyle>
            <a:lvl1pPr marL="301625" marR="0" indent="-301625" algn="l" defTabSz="801688" rtl="0" eaLnBrk="1" fontAlgn="base" latinLnBrk="0" hangingPunct="1">
              <a:lnSpc>
                <a:spcPct val="140000"/>
              </a:lnSpc>
              <a:spcBef>
                <a:spcPct val="30000"/>
              </a:spcBef>
              <a:spcAft>
                <a:spcPct val="0"/>
              </a:spcAft>
              <a:buClr>
                <a:srgbClr val="808080"/>
              </a:buClr>
              <a:buSzPct val="60000"/>
              <a:buFont typeface="Wingdings" pitchFamily="2" charset="2"/>
              <a:buChar char="l"/>
              <a:tabLst/>
              <a:defRPr/>
            </a:lvl1pPr>
            <a:lvl2pPr eaLnBrk="1" hangingPunct="1">
              <a:defRPr/>
            </a:lvl2pPr>
            <a:lvl3pPr eaLnBrk="1" hangingPunct="1">
              <a:defRPr/>
            </a:lvl3pPr>
            <a:lvl4pPr eaLnBrk="1" hangingPunct="1">
              <a:defRPr/>
            </a:lvl4pPr>
            <a:lvl5pPr eaLnBrk="1" hangingPunct="1">
              <a:defRPr/>
            </a:lvl5pPr>
          </a:lstStyle>
          <a:p>
            <a:pPr marL="301625" marR="0" lvl="0" indent="-301625" algn="l" defTabSz="801688" rtl="0" eaLnBrk="0" fontAlgn="base" latinLnBrk="0" hangingPunct="0">
              <a:lnSpc>
                <a:spcPct val="140000"/>
              </a:lnSpc>
              <a:spcBef>
                <a:spcPct val="30000"/>
              </a:spcBef>
              <a:spcAft>
                <a:spcPct val="0"/>
              </a:spcAft>
              <a:buClr>
                <a:srgbClr val="808080"/>
              </a:buClr>
              <a:buSzPct val="60000"/>
              <a:buFont typeface="Wingdings" pitchFamily="2" charset="2"/>
              <a:buChar char="l"/>
              <a:tabLst/>
              <a:defRPr/>
            </a:pPr>
            <a:r>
              <a:rPr kumimoji="0" lang="zh-CN" altLang="en-US" sz="2200" b="0" i="0" u="none" strike="noStrike" kern="0" cap="none" spc="0" normalizeH="0" baseline="0" noProof="0" dirty="0" smtClean="0">
                <a:ln>
                  <a:noFill/>
                </a:ln>
                <a:solidFill>
                  <a:srgbClr val="000000"/>
                </a:solidFill>
                <a:effectLst/>
                <a:uLnTx/>
                <a:uFillTx/>
                <a:latin typeface="+mn-lt"/>
                <a:ea typeface="+mn-ea"/>
                <a:cs typeface="+mn-cs"/>
              </a:rPr>
              <a:t>学完本课程后，您将能够：</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4" name="Picture 14" descr="目标 copy"/>
          <p:cNvPicPr>
            <a:picLocks noChangeAspect="1" noChangeArrowheads="1"/>
          </p:cNvPicPr>
          <p:nvPr userDrawn="1"/>
        </p:nvPicPr>
        <p:blipFill>
          <a:blip r:embed="rId2" cstate="print"/>
          <a:srcRect/>
          <a:stretch>
            <a:fillRect/>
          </a:stretch>
        </p:blipFill>
        <p:spPr bwMode="auto">
          <a:xfrm>
            <a:off x="741508" y="532240"/>
            <a:ext cx="622300" cy="623888"/>
          </a:xfrm>
          <a:prstGeom prst="rect">
            <a:avLst/>
          </a:prstGeom>
          <a:noFill/>
          <a:ln w="9525">
            <a:noFill/>
            <a:miter lim="800000"/>
            <a:headEnd/>
            <a:tailEnd/>
          </a:ln>
        </p:spPr>
      </p:pic>
      <p:sp>
        <p:nvSpPr>
          <p:cNvPr id="8" name="TextBox 7"/>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目标</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pic>
        <p:nvPicPr>
          <p:cNvPr id="10" name="Picture 18" descr="目录 copy"/>
          <p:cNvPicPr>
            <a:picLocks noChangeAspect="1" noChangeArrowheads="1"/>
          </p:cNvPicPr>
          <p:nvPr userDrawn="1"/>
        </p:nvPicPr>
        <p:blipFill>
          <a:blip r:embed="rId2" cstate="print"/>
          <a:srcRect/>
          <a:stretch>
            <a:fillRect/>
          </a:stretch>
        </p:blipFill>
        <p:spPr bwMode="auto">
          <a:xfrm>
            <a:off x="741644" y="541075"/>
            <a:ext cx="620713" cy="622300"/>
          </a:xfrm>
          <a:prstGeom prst="rect">
            <a:avLst/>
          </a:prstGeom>
          <a:noFill/>
          <a:ln w="9525">
            <a:noFill/>
            <a:miter lim="800000"/>
            <a:headEnd/>
            <a:tailEnd/>
          </a:ln>
        </p:spPr>
      </p:pic>
      <p:sp>
        <p:nvSpPr>
          <p:cNvPr id="8" name="文本占位符 6"/>
          <p:cNvSpPr>
            <a:spLocks noGrp="1"/>
          </p:cNvSpPr>
          <p:nvPr>
            <p:ph type="body" sz="quarter" idx="10" hasCustomPrompt="1"/>
          </p:nvPr>
        </p:nvSpPr>
        <p:spPr>
          <a:xfrm>
            <a:off x="684212" y="1376363"/>
            <a:ext cx="7920038" cy="3924300"/>
          </a:xfrm>
        </p:spPr>
        <p:txBody>
          <a:bodyPr/>
          <a:lstStyle>
            <a:lvl1pPr marL="457200" marR="0" indent="-457200" algn="l" defTabSz="801688" rtl="0" eaLnBrk="1" fontAlgn="base" latinLnBrk="0" hangingPunct="1">
              <a:lnSpc>
                <a:spcPct val="140000"/>
              </a:lnSpc>
              <a:spcBef>
                <a:spcPct val="30000"/>
              </a:spcBef>
              <a:spcAft>
                <a:spcPct val="0"/>
              </a:spcAft>
              <a:buClr>
                <a:schemeClr val="tx1"/>
              </a:buClr>
              <a:buSzPct val="100000"/>
              <a:buFont typeface="+mj-lt"/>
              <a:buAutoNum type="arabicPeriod"/>
              <a:tabLst/>
              <a:defRPr/>
            </a:lvl1pPr>
            <a:lvl2pPr>
              <a:buFont typeface="Wingdings" pitchFamily="2" charset="2"/>
              <a:buChar char="p"/>
              <a:defRPr/>
            </a:lvl2pPr>
            <a:lvl3pPr>
              <a:defRPr/>
            </a:lvl3pPr>
            <a:lvl5pPr>
              <a:buNone/>
              <a:defRPr/>
            </a:lvl5pPr>
          </a:lstStyle>
          <a:p>
            <a:pPr marL="457200" indent="-457200">
              <a:buSzPct val="100000"/>
              <a:buFont typeface="+mj-lt"/>
              <a:buAutoNum type="arabicPeriod"/>
            </a:pPr>
            <a:r>
              <a:rPr lang="zh-CN" altLang="en-US" dirty="0" smtClean="0"/>
              <a:t>一级目录一</a:t>
            </a:r>
            <a:endParaRPr lang="en-US" altLang="zh-CN" dirty="0" smtClean="0"/>
          </a:p>
          <a:p>
            <a:pPr marL="457200" indent="-457200">
              <a:buSzPct val="100000"/>
              <a:buFont typeface="+mj-lt"/>
              <a:buAutoNum type="arabicPeriod"/>
            </a:pPr>
            <a:r>
              <a:rPr lang="zh-CN" altLang="en-US" dirty="0" smtClean="0"/>
              <a:t>一级目录二</a:t>
            </a:r>
            <a:endParaRPr lang="en-US" altLang="zh-CN" dirty="0" smtClean="0"/>
          </a:p>
          <a:p>
            <a:pPr marL="457200" indent="-457200">
              <a:buSzPct val="100000"/>
              <a:buFont typeface="+mj-lt"/>
              <a:buAutoNum type="arabicPeriod"/>
            </a:pPr>
            <a:r>
              <a:rPr lang="zh-CN" altLang="en-US" dirty="0" smtClean="0"/>
              <a:t>一级目录三</a:t>
            </a:r>
            <a:endParaRPr lang="en-US" altLang="zh-CN" dirty="0" smtClean="0"/>
          </a:p>
          <a:p>
            <a:pPr marL="457200" indent="-457200">
              <a:buSzPct val="100000"/>
              <a:buFont typeface="+mj-lt"/>
              <a:buAutoNum type="arabicPeriod"/>
            </a:pPr>
            <a:r>
              <a:rPr lang="zh-CN" altLang="en-US" dirty="0" smtClean="0"/>
              <a:t>一级目录四</a:t>
            </a:r>
            <a:endParaRPr lang="en-US" altLang="zh-CN" dirty="0" smtClean="0"/>
          </a:p>
          <a:p>
            <a:endParaRPr lang="zh-CN" altLang="en-US" dirty="0"/>
          </a:p>
        </p:txBody>
      </p:sp>
      <p:sp>
        <p:nvSpPr>
          <p:cNvPr id="6" name="TextBox 5"/>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目录</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6" name="TextBox 5"/>
          <p:cNvSpPr txBox="1"/>
          <p:nvPr userDrawn="1"/>
        </p:nvSpPr>
        <p:spPr bwMode="auto">
          <a:xfrm>
            <a:off x="1331640" y="548680"/>
            <a:ext cx="4788532"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本节概述和学习目标</a:t>
            </a:r>
          </a:p>
        </p:txBody>
      </p:sp>
      <p:sp>
        <p:nvSpPr>
          <p:cNvPr id="7" name="内容占位符 6"/>
          <p:cNvSpPr>
            <a:spLocks noGrp="1"/>
          </p:cNvSpPr>
          <p:nvPr>
            <p:ph sz="quarter" idx="10"/>
          </p:nvPr>
        </p:nvSpPr>
        <p:spPr>
          <a:xfrm>
            <a:off x="684213" y="1376363"/>
            <a:ext cx="7920037" cy="4105275"/>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4" name="Picture 14" descr="目标 copy"/>
          <p:cNvPicPr>
            <a:picLocks noChangeAspect="1" noChangeArrowheads="1"/>
          </p:cNvPicPr>
          <p:nvPr userDrawn="1"/>
        </p:nvPicPr>
        <p:blipFill>
          <a:blip r:embed="rId2" cstate="print"/>
          <a:srcRect/>
          <a:stretch>
            <a:fillRect/>
          </a:stretch>
        </p:blipFill>
        <p:spPr bwMode="auto">
          <a:xfrm>
            <a:off x="741508" y="532240"/>
            <a:ext cx="622300" cy="623888"/>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4212" y="387350"/>
            <a:ext cx="7920037" cy="868363"/>
          </a:xfrm>
        </p:spPr>
        <p:txBody>
          <a:bodyPr/>
          <a:lstStyle/>
          <a:p>
            <a:r>
              <a:rPr lang="zh-CN" altLang="en-US" dirty="0" smtClean="0"/>
              <a:t>单击此处编辑母版标题样式</a:t>
            </a:r>
            <a:endParaRPr lang="zh-CN" altLang="en-US" dirty="0"/>
          </a:p>
        </p:txBody>
      </p:sp>
      <p:sp>
        <p:nvSpPr>
          <p:cNvPr id="3" name="文本占位符 6"/>
          <p:cNvSpPr>
            <a:spLocks noGrp="1"/>
          </p:cNvSpPr>
          <p:nvPr>
            <p:ph type="body" sz="quarter" idx="10" hasCustomPrompt="1"/>
          </p:nvPr>
        </p:nvSpPr>
        <p:spPr>
          <a:xfrm>
            <a:off x="684213" y="1376363"/>
            <a:ext cx="7920037" cy="3924300"/>
          </a:xfrm>
        </p:spPr>
        <p:txBody>
          <a:bodyPr/>
          <a:lstStyle/>
          <a:p>
            <a:r>
              <a:rPr lang="zh-CN" altLang="en-US" dirty="0" smtClean="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2" name="标题 1"/>
          <p:cNvSpPr>
            <a:spLocks noGrp="1"/>
          </p:cNvSpPr>
          <p:nvPr>
            <p:ph type="title"/>
          </p:nvPr>
        </p:nvSpPr>
        <p:spPr>
          <a:xfrm>
            <a:off x="684212" y="387350"/>
            <a:ext cx="7920037" cy="868363"/>
          </a:xfrm>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全白背景">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2" descr="7"/>
          <p:cNvPicPr>
            <a:picLocks noChangeAspect="1" noChangeArrowheads="1"/>
          </p:cNvPicPr>
          <p:nvPr/>
        </p:nvPicPr>
        <p:blipFill>
          <a:blip r:embed="rId16" cstate="print"/>
          <a:srcRect/>
          <a:stretch>
            <a:fillRect/>
          </a:stretch>
        </p:blipFill>
        <p:spPr bwMode="auto">
          <a:xfrm>
            <a:off x="0" y="6221413"/>
            <a:ext cx="9142413" cy="636587"/>
          </a:xfrm>
          <a:prstGeom prst="rect">
            <a:avLst/>
          </a:prstGeom>
          <a:noFill/>
          <a:ln w="9525">
            <a:noFill/>
            <a:miter lim="800000"/>
            <a:headEnd/>
            <a:tailEnd/>
          </a:ln>
        </p:spPr>
      </p:pic>
      <p:pic>
        <p:nvPicPr>
          <p:cNvPr id="7171" name="Picture 4" descr="8"/>
          <p:cNvPicPr>
            <a:picLocks noChangeAspect="1" noChangeArrowheads="1"/>
          </p:cNvPicPr>
          <p:nvPr/>
        </p:nvPicPr>
        <p:blipFill>
          <a:blip r:embed="rId17" cstate="print"/>
          <a:srcRect/>
          <a:stretch>
            <a:fillRect/>
          </a:stretch>
        </p:blipFill>
        <p:spPr bwMode="auto">
          <a:xfrm>
            <a:off x="7508875" y="6399213"/>
            <a:ext cx="1311275" cy="314325"/>
          </a:xfrm>
          <a:prstGeom prst="rect">
            <a:avLst/>
          </a:prstGeom>
          <a:noFill/>
          <a:ln w="9525">
            <a:noFill/>
            <a:miter lim="800000"/>
            <a:headEnd/>
            <a:tailEnd/>
          </a:ln>
        </p:spPr>
      </p:pic>
      <p:sp>
        <p:nvSpPr>
          <p:cNvPr id="7172" name="Rectangle 6"/>
          <p:cNvSpPr>
            <a:spLocks noGrp="1" noChangeArrowheads="1"/>
          </p:cNvSpPr>
          <p:nvPr>
            <p:ph type="title"/>
          </p:nvPr>
        </p:nvSpPr>
        <p:spPr bwMode="auto">
          <a:xfrm>
            <a:off x="652463" y="387350"/>
            <a:ext cx="7745412" cy="868363"/>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p>
            <a:pPr lvl="0"/>
            <a:r>
              <a:rPr lang="zh-CN" altLang="en-US" smtClean="0"/>
              <a:t>单击此处编辑母版标题样式</a:t>
            </a:r>
          </a:p>
        </p:txBody>
      </p:sp>
      <p:sp>
        <p:nvSpPr>
          <p:cNvPr id="7173" name="Rectangle 57"/>
          <p:cNvSpPr>
            <a:spLocks noGrp="1" noChangeArrowheads="1"/>
          </p:cNvSpPr>
          <p:nvPr>
            <p:ph type="body" idx="1"/>
          </p:nvPr>
        </p:nvSpPr>
        <p:spPr bwMode="auto">
          <a:xfrm>
            <a:off x="652463" y="1374775"/>
            <a:ext cx="7929562" cy="4195763"/>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8" name="Rectangle 69"/>
          <p:cNvSpPr>
            <a:spLocks noChangeArrowheads="1"/>
          </p:cNvSpPr>
          <p:nvPr userDrawn="1"/>
        </p:nvSpPr>
        <p:spPr bwMode="auto">
          <a:xfrm>
            <a:off x="6096000" y="6417332"/>
            <a:ext cx="657095" cy="265552"/>
          </a:xfrm>
          <a:prstGeom prst="rect">
            <a:avLst/>
          </a:prstGeom>
          <a:noFill/>
          <a:ln w="9525" algn="ctr">
            <a:noFill/>
            <a:miter lim="800000"/>
            <a:headEnd/>
            <a:tailEnd/>
          </a:ln>
          <a:effectLst/>
        </p:spPr>
        <p:txBody>
          <a:bodyPr wrap="none" lIns="80101" tIns="40052" rIns="80101" bIns="40052">
            <a:spAutoFit/>
          </a:bodyPr>
          <a:lstStyle/>
          <a:p>
            <a:pPr defTabSz="801688" eaLnBrk="0" fontAlgn="base" hangingPunct="0">
              <a:defRPr/>
            </a:pPr>
            <a:r>
              <a:rPr lang="zh-CN" altLang="en-US" sz="1200" dirty="0" smtClean="0">
                <a:latin typeface="+mn-lt"/>
                <a:ea typeface="+mn-ea"/>
              </a:rPr>
              <a:t>第</a:t>
            </a:r>
            <a:fld id="{2F2CF7F5-F178-4429-B6CA-28062DF31937}" type="slidenum">
              <a:rPr lang="en-US" altLang="zh-CN" sz="1200" smtClean="0">
                <a:latin typeface="+mn-lt"/>
                <a:ea typeface="+mn-ea"/>
              </a:rPr>
              <a:pPr defTabSz="801688" eaLnBrk="0" fontAlgn="base" hangingPunct="0">
                <a:defRPr/>
              </a:pPr>
              <a:t>‹#›</a:t>
            </a:fld>
            <a:r>
              <a:rPr lang="zh-CN" altLang="en-US" sz="1200" dirty="0" smtClean="0">
                <a:latin typeface="+mn-lt"/>
                <a:ea typeface="+mn-ea"/>
              </a:rPr>
              <a:t>页</a:t>
            </a:r>
            <a:endParaRPr lang="en-US" altLang="zh-CN" sz="1200" dirty="0">
              <a:latin typeface="+mn-lt"/>
              <a:ea typeface="+mn-ea"/>
            </a:endParaRPr>
          </a:p>
        </p:txBody>
      </p:sp>
      <p:sp>
        <p:nvSpPr>
          <p:cNvPr id="10" name="Rectangle 54"/>
          <p:cNvSpPr>
            <a:spLocks noChangeArrowheads="1"/>
          </p:cNvSpPr>
          <p:nvPr userDrawn="1"/>
        </p:nvSpPr>
        <p:spPr bwMode="auto">
          <a:xfrm>
            <a:off x="647564" y="6409397"/>
            <a:ext cx="2547035" cy="265552"/>
          </a:xfrm>
          <a:prstGeom prst="rect">
            <a:avLst/>
          </a:prstGeom>
          <a:noFill/>
          <a:ln w="9525" algn="ctr">
            <a:noFill/>
            <a:miter lim="800000"/>
            <a:headEnd/>
            <a:tailEnd/>
          </a:ln>
          <a:effectLst/>
        </p:spPr>
        <p:txBody>
          <a:bodyPr wrap="none" lIns="80101" tIns="40052" rIns="80101" bIns="40052">
            <a:spAutoFit/>
          </a:bodyPr>
          <a:lstStyle/>
          <a:p>
            <a:pPr marL="0" marR="0" indent="0" algn="l" defTabSz="801688" rtl="0" eaLnBrk="1" fontAlgn="base" latinLnBrk="0" hangingPunct="1">
              <a:lnSpc>
                <a:spcPct val="100000"/>
              </a:lnSpc>
              <a:spcBef>
                <a:spcPct val="0"/>
              </a:spcBef>
              <a:spcAft>
                <a:spcPct val="0"/>
              </a:spcAft>
              <a:buClrTx/>
              <a:buSzTx/>
              <a:buFontTx/>
              <a:buNone/>
              <a:tabLst/>
              <a:defRPr/>
            </a:pPr>
            <a:r>
              <a:rPr lang="zh-CN" altLang="en-US" sz="1200" b="0" i="0" kern="1200" dirty="0" smtClean="0">
                <a:solidFill>
                  <a:schemeClr val="tx1"/>
                </a:solidFill>
                <a:latin typeface="+mn-lt"/>
                <a:ea typeface="+mn-ea"/>
                <a:cs typeface="+mn-cs"/>
              </a:rPr>
              <a:t>版权所有</a:t>
            </a:r>
            <a:r>
              <a:rPr lang="en-US" altLang="zh-CN" sz="1200" b="0" i="0" dirty="0" smtClean="0">
                <a:latin typeface="+mn-lt"/>
                <a:ea typeface="+mn-ea"/>
              </a:rPr>
              <a:t>©</a:t>
            </a:r>
            <a:r>
              <a:rPr lang="en-US" altLang="zh-CN" sz="1200" b="0" dirty="0" smtClean="0">
                <a:latin typeface="+mn-lt"/>
                <a:ea typeface="+mn-ea"/>
              </a:rPr>
              <a:t> 2017 </a:t>
            </a:r>
            <a:r>
              <a:rPr lang="zh-CN" altLang="en-US" sz="1200" b="0" dirty="0" smtClean="0">
                <a:latin typeface="+mn-lt"/>
                <a:ea typeface="+mn-ea"/>
              </a:rPr>
              <a:t>华为技术有限公司</a:t>
            </a:r>
            <a:endParaRPr lang="en-US" altLang="zh-CN" sz="1200" b="0" i="0" kern="1200" dirty="0">
              <a:solidFill>
                <a:schemeClr val="tx1"/>
              </a:solidFill>
              <a:latin typeface="+mn-lt"/>
              <a:ea typeface="+mn-ea"/>
              <a:cs typeface="+mn-cs"/>
            </a:endParaRPr>
          </a:p>
        </p:txBody>
      </p:sp>
      <p:sp>
        <p:nvSpPr>
          <p:cNvPr id="11" name="TextBox 10"/>
          <p:cNvSpPr txBox="1"/>
          <p:nvPr userDrawn="1"/>
        </p:nvSpPr>
        <p:spPr bwMode="auto">
          <a:xfrm>
            <a:off x="-1836712" y="2312876"/>
            <a:ext cx="1800200" cy="1178166"/>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1400" dirty="0" smtClean="0">
                <a:solidFill>
                  <a:srgbClr val="000000"/>
                </a:solidFill>
                <a:latin typeface="+mn-lt"/>
                <a:ea typeface="+mn-ea"/>
                <a:cs typeface="Arial" pitchFamily="34" charset="0"/>
              </a:rPr>
              <a:t>参考线：</a:t>
            </a:r>
            <a:endParaRPr lang="en-US" altLang="zh-CN" sz="1400" dirty="0" smtClean="0">
              <a:solidFill>
                <a:srgbClr val="000000"/>
              </a:solidFill>
              <a:latin typeface="+mn-lt"/>
              <a:ea typeface="+mn-ea"/>
              <a:cs typeface="Arial" pitchFamily="34" charset="0"/>
            </a:endParaRPr>
          </a:p>
          <a:p>
            <a:pPr algn="l" defTabSz="1001649" eaLnBrk="0" hangingPunct="0"/>
            <a:r>
              <a:rPr lang="zh-CN" altLang="en-US" sz="1400" dirty="0" smtClean="0">
                <a:solidFill>
                  <a:srgbClr val="000000"/>
                </a:solidFill>
                <a:latin typeface="+mn-lt"/>
                <a:ea typeface="+mn-ea"/>
                <a:cs typeface="Arial" pitchFamily="34" charset="0"/>
              </a:rPr>
              <a:t>左：</a:t>
            </a:r>
            <a:r>
              <a:rPr lang="en-US" altLang="zh-CN" sz="1400" dirty="0" smtClean="0">
                <a:solidFill>
                  <a:srgbClr val="000000"/>
                </a:solidFill>
                <a:latin typeface="+mn-lt"/>
                <a:ea typeface="+mn-ea"/>
                <a:cs typeface="Arial" pitchFamily="34" charset="0"/>
              </a:rPr>
              <a:t>10.6</a:t>
            </a:r>
          </a:p>
          <a:p>
            <a:pPr algn="l" defTabSz="1001649" eaLnBrk="0" hangingPunct="0"/>
            <a:r>
              <a:rPr lang="zh-CN" altLang="en-US" sz="1400" dirty="0" smtClean="0">
                <a:solidFill>
                  <a:srgbClr val="000000"/>
                </a:solidFill>
                <a:latin typeface="+mn-lt"/>
                <a:ea typeface="+mn-ea"/>
                <a:cs typeface="Arial" pitchFamily="34" charset="0"/>
              </a:rPr>
              <a:t>右：</a:t>
            </a:r>
            <a:r>
              <a:rPr lang="en-US" altLang="zh-CN" sz="1400" dirty="0" smtClean="0">
                <a:solidFill>
                  <a:srgbClr val="000000"/>
                </a:solidFill>
                <a:latin typeface="+mn-lt"/>
                <a:ea typeface="+mn-ea"/>
                <a:cs typeface="Arial" pitchFamily="34" charset="0"/>
              </a:rPr>
              <a:t>11.2</a:t>
            </a:r>
          </a:p>
          <a:p>
            <a:pPr algn="l" defTabSz="1001649" eaLnBrk="0" hangingPunct="0"/>
            <a:r>
              <a:rPr lang="zh-CN" altLang="en-US" sz="1400" dirty="0" smtClean="0">
                <a:solidFill>
                  <a:srgbClr val="000000"/>
                </a:solidFill>
                <a:latin typeface="+mn-lt"/>
                <a:ea typeface="+mn-ea"/>
                <a:cs typeface="Arial" pitchFamily="34" charset="0"/>
              </a:rPr>
              <a:t>上：</a:t>
            </a:r>
            <a:r>
              <a:rPr lang="en-US" altLang="zh-CN" sz="1400" dirty="0" smtClean="0">
                <a:solidFill>
                  <a:srgbClr val="000000"/>
                </a:solidFill>
                <a:latin typeface="+mn-lt"/>
                <a:ea typeface="+mn-ea"/>
                <a:cs typeface="Arial" pitchFamily="34" charset="0"/>
              </a:rPr>
              <a:t>5.7</a:t>
            </a:r>
          </a:p>
          <a:p>
            <a:pPr algn="l" defTabSz="1001649" eaLnBrk="0" hangingPunct="0"/>
            <a:r>
              <a:rPr lang="zh-CN" altLang="en-US" sz="1400" dirty="0" smtClean="0">
                <a:solidFill>
                  <a:srgbClr val="000000"/>
                </a:solidFill>
                <a:latin typeface="+mn-lt"/>
                <a:ea typeface="+mn-ea"/>
                <a:cs typeface="Arial" pitchFamily="34" charset="0"/>
              </a:rPr>
              <a:t>下：</a:t>
            </a:r>
            <a:r>
              <a:rPr lang="en-US" altLang="zh-CN" sz="1400" dirty="0" smtClean="0">
                <a:solidFill>
                  <a:srgbClr val="000000"/>
                </a:solidFill>
                <a:latin typeface="+mn-lt"/>
                <a:ea typeface="+mn-ea"/>
                <a:cs typeface="Arial" pitchFamily="34" charset="0"/>
              </a:rPr>
              <a:t>7.8</a:t>
            </a:r>
            <a:endParaRPr lang="zh-CN" altLang="en-US" sz="1400" dirty="0" smtClean="0">
              <a:solidFill>
                <a:srgbClr val="000000"/>
              </a:solidFill>
              <a:latin typeface="+mn-lt"/>
              <a:ea typeface="+mn-ea"/>
              <a:cs typeface="Arial" pitchFamily="34" charset="0"/>
            </a:endParaRPr>
          </a:p>
        </p:txBody>
      </p:sp>
    </p:spTree>
  </p:cSld>
  <p:clrMap bg1="lt1" tx1="dk1" bg2="lt2" tx2="dk2" accent1="accent1" accent2="accent2" accent3="accent3" accent4="accent4" accent5="accent5" accent6="accent6" hlink="hlink" folHlink="folHlink"/>
  <p:sldLayoutIdLst>
    <p:sldLayoutId id="2147483855" r:id="rId1"/>
    <p:sldLayoutId id="2147483830" r:id="rId2"/>
    <p:sldLayoutId id="2147483846" r:id="rId3"/>
    <p:sldLayoutId id="2147483826" r:id="rId4"/>
    <p:sldLayoutId id="2147483848" r:id="rId5"/>
    <p:sldLayoutId id="2147483849" r:id="rId6"/>
    <p:sldLayoutId id="2147483858" r:id="rId7"/>
    <p:sldLayoutId id="2147483828" r:id="rId8"/>
    <p:sldLayoutId id="2147483863" r:id="rId9"/>
    <p:sldLayoutId id="2147483862" r:id="rId10"/>
    <p:sldLayoutId id="2147483851" r:id="rId11"/>
    <p:sldLayoutId id="2147483852" r:id="rId12"/>
    <p:sldLayoutId id="2147483850" r:id="rId13"/>
    <p:sldLayoutId id="2147483861" r:id="rId14"/>
  </p:sldLayoutIdLst>
  <p:timing>
    <p:tnLst>
      <p:par>
        <p:cTn id="1" dur="indefinite" restart="never" nodeType="tmRoot"/>
      </p:par>
    </p:tnLst>
  </p:timing>
  <p:hf hdr="0" ftr="0" dt="0"/>
  <p:txStyles>
    <p:titleStyle>
      <a:lvl1pPr algn="l" defTabSz="801688" rtl="0" eaLnBrk="0" fontAlgn="base" hangingPunct="0">
        <a:spcBef>
          <a:spcPct val="0"/>
        </a:spcBef>
        <a:spcAft>
          <a:spcPct val="0"/>
        </a:spcAft>
        <a:defRPr sz="3500">
          <a:solidFill>
            <a:srgbClr val="990000"/>
          </a:solidFill>
          <a:latin typeface="+mj-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p:titleStyle>
    <p:body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76" userDrawn="1">
          <p15:clr>
            <a:srgbClr val="F26B43"/>
          </p15:clr>
        </p15:guide>
        <p15:guide id="2" pos="5420" userDrawn="1">
          <p15:clr>
            <a:srgbClr val="F26B43"/>
          </p15:clr>
        </p15:guide>
        <p15:guide id="3" orient="horz" pos="867" userDrawn="1">
          <p15:clr>
            <a:srgbClr val="F26B43"/>
          </p15:clr>
        </p15:guide>
        <p15:guide id="4" orient="horz" pos="3929" userDrawn="1">
          <p15:clr>
            <a:srgbClr val="F26B43"/>
          </p15:clr>
        </p15:guide>
        <p15:guide id="6" orient="horz" pos="2341" userDrawn="1">
          <p15:clr>
            <a:srgbClr val="F26B43"/>
          </p15:clr>
        </p15:guide>
        <p15:guide id="7"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7" descr="5"/>
          <p:cNvPicPr>
            <a:picLocks noChangeAspect="1" noChangeArrowheads="1"/>
          </p:cNvPicPr>
          <p:nvPr/>
        </p:nvPicPr>
        <p:blipFill>
          <a:blip r:embed="rId3" cstate="print"/>
          <a:srcRect/>
          <a:stretch>
            <a:fillRect/>
          </a:stretch>
        </p:blipFill>
        <p:spPr bwMode="auto">
          <a:xfrm>
            <a:off x="0" y="5943600"/>
            <a:ext cx="9144000" cy="931863"/>
          </a:xfrm>
          <a:prstGeom prst="rect">
            <a:avLst/>
          </a:prstGeom>
          <a:noFill/>
          <a:ln w="9525">
            <a:noFill/>
            <a:miter lim="800000"/>
            <a:headEnd/>
            <a:tailEnd/>
          </a:ln>
        </p:spPr>
      </p:pic>
      <p:sp>
        <p:nvSpPr>
          <p:cNvPr id="1418249" name="Text Box 9"/>
          <p:cNvSpPr txBox="1">
            <a:spLocks noChangeArrowheads="1"/>
          </p:cNvSpPr>
          <p:nvPr/>
        </p:nvSpPr>
        <p:spPr bwMode="auto">
          <a:xfrm>
            <a:off x="3436938" y="3189288"/>
            <a:ext cx="2530475" cy="444500"/>
          </a:xfrm>
          <a:prstGeom prst="rect">
            <a:avLst/>
          </a:prstGeom>
          <a:noFill/>
          <a:ln w="9525">
            <a:noFill/>
            <a:miter lim="800000"/>
            <a:headEnd/>
            <a:tailEnd/>
          </a:ln>
        </p:spPr>
        <p:txBody>
          <a:bodyPr wrap="none" lIns="78358" tIns="39179" rIns="78358" bIns="39179">
            <a:spAutoFit/>
          </a:bodyPr>
          <a:lstStyle/>
          <a:p>
            <a:pPr defTabSz="784225" eaLnBrk="0" hangingPunct="0">
              <a:buSzPct val="100000"/>
              <a:defRPr/>
            </a:pPr>
            <a:r>
              <a:rPr lang="zh-CN" altLang="zh-CN" sz="2400">
                <a:solidFill>
                  <a:srgbClr val="666666"/>
                </a:solidFill>
                <a:latin typeface="Arial" pitchFamily="34" charset="0"/>
                <a:ea typeface="MS PGothic" pitchFamily="34" charset="-128"/>
                <a:sym typeface="FrutigerNext LT Regular" pitchFamily="34" charset="0"/>
              </a:rPr>
              <a:t>www.huawei.com</a:t>
            </a:r>
          </a:p>
        </p:txBody>
      </p:sp>
    </p:spTree>
    <p:extLst>
      <p:ext uri="{BB962C8B-B14F-4D97-AF65-F5344CB8AC3E}">
        <p14:creationId xmlns:p14="http://schemas.microsoft.com/office/powerpoint/2010/main" val="849833947"/>
      </p:ext>
    </p:extLst>
  </p:cSld>
  <p:clrMap bg1="lt1" tx1="dk1" bg2="lt2" tx2="dk2" accent1="accent1" accent2="accent2" accent3="accent3" accent4="accent4" accent5="accent5" accent6="accent6" hlink="hlink" folHlink="folHlink"/>
  <p:sldLayoutIdLst>
    <p:sldLayoutId id="2147483860" r:id="rId1"/>
  </p:sldLayoutIdLst>
  <p:timing>
    <p:tnLst>
      <p:par>
        <p:cTn id="1" dur="indefinite" restart="never" nodeType="tmRoot"/>
      </p:par>
    </p:tnLst>
  </p:timing>
  <p:txStyles>
    <p:titleStyle>
      <a:lvl1pPr algn="ctr" defTabSz="801688" rtl="0" eaLnBrk="0" fontAlgn="base" hangingPunct="0">
        <a:spcBef>
          <a:spcPct val="0"/>
        </a:spcBef>
        <a:spcAft>
          <a:spcPct val="0"/>
        </a:spcAft>
        <a:defRPr sz="3700" baseline="0">
          <a:solidFill>
            <a:schemeClr val="tx2"/>
          </a:solidFill>
          <a:latin typeface="+mj-lt"/>
          <a:ea typeface="+mj-ea"/>
          <a:cs typeface="+mj-cs"/>
        </a:defRPr>
      </a:lvl1pPr>
      <a:lvl2pPr algn="ctr" defTabSz="801688" rtl="0" eaLnBrk="0" fontAlgn="base" hangingPunct="0">
        <a:spcBef>
          <a:spcPct val="0"/>
        </a:spcBef>
        <a:spcAft>
          <a:spcPct val="0"/>
        </a:spcAft>
        <a:defRPr sz="3700">
          <a:solidFill>
            <a:schemeClr val="tx2"/>
          </a:solidFill>
          <a:latin typeface="Arial" charset="0"/>
          <a:ea typeface="宋体" pitchFamily="2" charset="-122"/>
        </a:defRPr>
      </a:lvl2pPr>
      <a:lvl3pPr algn="ctr" defTabSz="801688" rtl="0" eaLnBrk="0" fontAlgn="base" hangingPunct="0">
        <a:spcBef>
          <a:spcPct val="0"/>
        </a:spcBef>
        <a:spcAft>
          <a:spcPct val="0"/>
        </a:spcAft>
        <a:defRPr sz="3700">
          <a:solidFill>
            <a:schemeClr val="tx2"/>
          </a:solidFill>
          <a:latin typeface="Arial" charset="0"/>
          <a:ea typeface="宋体" pitchFamily="2" charset="-122"/>
        </a:defRPr>
      </a:lvl3pPr>
      <a:lvl4pPr algn="ctr" defTabSz="801688" rtl="0" eaLnBrk="0" fontAlgn="base" hangingPunct="0">
        <a:spcBef>
          <a:spcPct val="0"/>
        </a:spcBef>
        <a:spcAft>
          <a:spcPct val="0"/>
        </a:spcAft>
        <a:defRPr sz="3700">
          <a:solidFill>
            <a:schemeClr val="tx2"/>
          </a:solidFill>
          <a:latin typeface="Arial" charset="0"/>
          <a:ea typeface="宋体" pitchFamily="2" charset="-122"/>
        </a:defRPr>
      </a:lvl4pPr>
      <a:lvl5pPr algn="ctr" defTabSz="801688" rtl="0" eaLnBrk="0" fontAlgn="base" hangingPunct="0">
        <a:spcBef>
          <a:spcPct val="0"/>
        </a:spcBef>
        <a:spcAft>
          <a:spcPct val="0"/>
        </a:spcAft>
        <a:defRPr sz="3700">
          <a:solidFill>
            <a:schemeClr val="tx2"/>
          </a:solidFill>
          <a:latin typeface="Arial" charset="0"/>
          <a:ea typeface="宋体" pitchFamily="2" charset="-122"/>
        </a:defRPr>
      </a:lvl5pPr>
      <a:lvl6pPr marL="457200" algn="ctr" defTabSz="801688" rtl="0" fontAlgn="base">
        <a:spcBef>
          <a:spcPct val="0"/>
        </a:spcBef>
        <a:spcAft>
          <a:spcPct val="0"/>
        </a:spcAft>
        <a:defRPr sz="3700">
          <a:solidFill>
            <a:schemeClr val="tx2"/>
          </a:solidFill>
          <a:latin typeface="Arial" charset="0"/>
          <a:ea typeface="宋体" pitchFamily="2" charset="-122"/>
        </a:defRPr>
      </a:lvl6pPr>
      <a:lvl7pPr marL="914400" algn="ctr" defTabSz="801688" rtl="0" fontAlgn="base">
        <a:spcBef>
          <a:spcPct val="0"/>
        </a:spcBef>
        <a:spcAft>
          <a:spcPct val="0"/>
        </a:spcAft>
        <a:defRPr sz="3700">
          <a:solidFill>
            <a:schemeClr val="tx2"/>
          </a:solidFill>
          <a:latin typeface="Arial" charset="0"/>
          <a:ea typeface="宋体" pitchFamily="2" charset="-122"/>
        </a:defRPr>
      </a:lvl7pPr>
      <a:lvl8pPr marL="1371600" algn="ctr" defTabSz="801688" rtl="0" fontAlgn="base">
        <a:spcBef>
          <a:spcPct val="0"/>
        </a:spcBef>
        <a:spcAft>
          <a:spcPct val="0"/>
        </a:spcAft>
        <a:defRPr sz="3700">
          <a:solidFill>
            <a:schemeClr val="tx2"/>
          </a:solidFill>
          <a:latin typeface="Arial" charset="0"/>
          <a:ea typeface="宋体" pitchFamily="2" charset="-122"/>
        </a:defRPr>
      </a:lvl8pPr>
      <a:lvl9pPr marL="1828800" algn="ctr" defTabSz="801688" rtl="0" fontAlgn="base">
        <a:spcBef>
          <a:spcPct val="0"/>
        </a:spcBef>
        <a:spcAft>
          <a:spcPct val="0"/>
        </a:spcAft>
        <a:defRPr sz="3700">
          <a:solidFill>
            <a:schemeClr val="tx2"/>
          </a:solidFill>
          <a:latin typeface="Arial" charset="0"/>
          <a:ea typeface="宋体" pitchFamily="2" charset="-122"/>
        </a:defRPr>
      </a:lvl9pPr>
    </p:titleStyle>
    <p:bodyStyle>
      <a:lvl1pPr marL="301625" indent="-301625" algn="l" defTabSz="801688" rtl="0" eaLnBrk="0" fontAlgn="base" hangingPunct="0">
        <a:spcBef>
          <a:spcPct val="20000"/>
        </a:spcBef>
        <a:spcAft>
          <a:spcPct val="0"/>
        </a:spcAft>
        <a:buChar char="•"/>
        <a:defRPr sz="2800">
          <a:solidFill>
            <a:schemeClr val="tx1"/>
          </a:solidFill>
          <a:latin typeface="+mn-lt"/>
          <a:ea typeface="+mn-ea"/>
          <a:cs typeface="+mn-cs"/>
        </a:defRPr>
      </a:lvl1pPr>
      <a:lvl2pPr marL="654050" indent="-252413" algn="l" defTabSz="801688" rtl="0" eaLnBrk="0" fontAlgn="base" hangingPunct="0">
        <a:spcBef>
          <a:spcPct val="20000"/>
        </a:spcBef>
        <a:spcAft>
          <a:spcPct val="0"/>
        </a:spcAft>
        <a:buChar char="–"/>
        <a:defRPr sz="2500">
          <a:solidFill>
            <a:schemeClr val="tx1"/>
          </a:solidFill>
          <a:latin typeface="+mn-lt"/>
          <a:ea typeface="+mn-ea"/>
        </a:defRPr>
      </a:lvl2pPr>
      <a:lvl3pPr marL="1003300" indent="-201613" algn="l" defTabSz="801688" rtl="0" eaLnBrk="0" fontAlgn="base" hangingPunct="0">
        <a:spcBef>
          <a:spcPct val="20000"/>
        </a:spcBef>
        <a:spcAft>
          <a:spcPct val="0"/>
        </a:spcAft>
        <a:buChar char="•"/>
        <a:defRPr sz="2200">
          <a:solidFill>
            <a:schemeClr val="tx1"/>
          </a:solidFill>
          <a:latin typeface="+mn-lt"/>
          <a:ea typeface="+mn-ea"/>
        </a:defRPr>
      </a:lvl3pPr>
      <a:lvl4pPr marL="1400175" indent="-198438" algn="l" defTabSz="801688" rtl="0" eaLnBrk="0" fontAlgn="base" hangingPunct="0">
        <a:spcBef>
          <a:spcPct val="20000"/>
        </a:spcBef>
        <a:spcAft>
          <a:spcPct val="0"/>
        </a:spcAft>
        <a:buChar char="–"/>
        <a:defRPr sz="1700">
          <a:solidFill>
            <a:schemeClr val="tx1"/>
          </a:solidFill>
          <a:latin typeface="+mn-lt"/>
          <a:ea typeface="+mn-ea"/>
        </a:defRPr>
      </a:lvl4pPr>
      <a:lvl5pPr marL="1801813" indent="-201613" algn="l" defTabSz="801688" rtl="0" eaLnBrk="0" fontAlgn="base" hangingPunct="0">
        <a:spcBef>
          <a:spcPct val="20000"/>
        </a:spcBef>
        <a:spcAft>
          <a:spcPct val="0"/>
        </a:spcAft>
        <a:buChar char="»"/>
        <a:defRPr sz="1700">
          <a:solidFill>
            <a:schemeClr val="tx1"/>
          </a:solidFill>
          <a:latin typeface="+mn-lt"/>
          <a:ea typeface="+mn-ea"/>
        </a:defRPr>
      </a:lvl5pPr>
      <a:lvl6pPr marL="2259013" indent="-201613" algn="l" defTabSz="801688" rtl="0" fontAlgn="base">
        <a:spcBef>
          <a:spcPct val="20000"/>
        </a:spcBef>
        <a:spcAft>
          <a:spcPct val="0"/>
        </a:spcAft>
        <a:buChar char="»"/>
        <a:defRPr sz="1700">
          <a:solidFill>
            <a:schemeClr val="tx1"/>
          </a:solidFill>
          <a:latin typeface="+mn-lt"/>
          <a:ea typeface="+mn-ea"/>
        </a:defRPr>
      </a:lvl6pPr>
      <a:lvl7pPr marL="2716213" indent="-201613" algn="l" defTabSz="801688" rtl="0" fontAlgn="base">
        <a:spcBef>
          <a:spcPct val="20000"/>
        </a:spcBef>
        <a:spcAft>
          <a:spcPct val="0"/>
        </a:spcAft>
        <a:buChar char="»"/>
        <a:defRPr sz="1700">
          <a:solidFill>
            <a:schemeClr val="tx1"/>
          </a:solidFill>
          <a:latin typeface="+mn-lt"/>
          <a:ea typeface="+mn-ea"/>
        </a:defRPr>
      </a:lvl7pPr>
      <a:lvl8pPr marL="3173413" indent="-201613" algn="l" defTabSz="801688" rtl="0" fontAlgn="base">
        <a:spcBef>
          <a:spcPct val="20000"/>
        </a:spcBef>
        <a:spcAft>
          <a:spcPct val="0"/>
        </a:spcAft>
        <a:buChar char="»"/>
        <a:defRPr sz="1700">
          <a:solidFill>
            <a:schemeClr val="tx1"/>
          </a:solidFill>
          <a:latin typeface="+mn-lt"/>
          <a:ea typeface="+mn-ea"/>
        </a:defRPr>
      </a:lvl8pPr>
      <a:lvl9pPr marL="3630613" indent="-201613" algn="l" defTabSz="801688" rtl="0" fontAlgn="base">
        <a:spcBef>
          <a:spcPct val="20000"/>
        </a:spcBef>
        <a:spcAft>
          <a:spcPct val="0"/>
        </a:spcAft>
        <a:buChar char="»"/>
        <a:defRPr sz="17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48.png"/></Relationships>
</file>

<file path=ppt/slides/_rels/slide10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10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24.png"/><Relationship Id="rId3" Type="http://schemas.openxmlformats.org/officeDocument/2006/relationships/tags" Target="../tags/tag2.xml"/><Relationship Id="rId7" Type="http://schemas.openxmlformats.org/officeDocument/2006/relationships/tags" Target="../tags/tag6.xml"/><Relationship Id="rId12" Type="http://schemas.openxmlformats.org/officeDocument/2006/relationships/image" Target="../media/image23.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image" Target="../media/image22.emf"/><Relationship Id="rId5" Type="http://schemas.openxmlformats.org/officeDocument/2006/relationships/tags" Target="../tags/tag4.xml"/><Relationship Id="rId10" Type="http://schemas.openxmlformats.org/officeDocument/2006/relationships/oleObject" Target="../embeddings/oleObject1.bin"/><Relationship Id="rId4" Type="http://schemas.openxmlformats.org/officeDocument/2006/relationships/tags" Target="../tags/tag3.xml"/><Relationship Id="rId9"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tags" Target="../tags/tag23.xml"/><Relationship Id="rId26" Type="http://schemas.openxmlformats.org/officeDocument/2006/relationships/image" Target="../media/image40.png"/><Relationship Id="rId3" Type="http://schemas.openxmlformats.org/officeDocument/2006/relationships/tags" Target="../tags/tag8.xml"/><Relationship Id="rId21" Type="http://schemas.openxmlformats.org/officeDocument/2006/relationships/slideLayout" Target="../slideLayouts/slideLayout8.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tags" Target="../tags/tag22.xml"/><Relationship Id="rId25" Type="http://schemas.openxmlformats.org/officeDocument/2006/relationships/image" Target="../media/image39.png"/><Relationship Id="rId2" Type="http://schemas.openxmlformats.org/officeDocument/2006/relationships/tags" Target="../tags/tag7.xml"/><Relationship Id="rId16" Type="http://schemas.openxmlformats.org/officeDocument/2006/relationships/tags" Target="../tags/tag21.xml"/><Relationship Id="rId20" Type="http://schemas.openxmlformats.org/officeDocument/2006/relationships/tags" Target="../tags/tag25.xml"/><Relationship Id="rId29" Type="http://schemas.openxmlformats.org/officeDocument/2006/relationships/image" Target="../media/image43.png"/><Relationship Id="rId1" Type="http://schemas.openxmlformats.org/officeDocument/2006/relationships/vmlDrawing" Target="../drawings/vmlDrawing2.vml"/><Relationship Id="rId6" Type="http://schemas.openxmlformats.org/officeDocument/2006/relationships/tags" Target="../tags/tag11.xml"/><Relationship Id="rId11" Type="http://schemas.openxmlformats.org/officeDocument/2006/relationships/tags" Target="../tags/tag16.xml"/><Relationship Id="rId24" Type="http://schemas.openxmlformats.org/officeDocument/2006/relationships/image" Target="../media/image22.emf"/><Relationship Id="rId5" Type="http://schemas.openxmlformats.org/officeDocument/2006/relationships/tags" Target="../tags/tag10.xml"/><Relationship Id="rId15" Type="http://schemas.openxmlformats.org/officeDocument/2006/relationships/tags" Target="../tags/tag20.xml"/><Relationship Id="rId23" Type="http://schemas.openxmlformats.org/officeDocument/2006/relationships/oleObject" Target="../embeddings/oleObject2.bin"/><Relationship Id="rId28" Type="http://schemas.openxmlformats.org/officeDocument/2006/relationships/image" Target="../media/image42.png"/><Relationship Id="rId10" Type="http://schemas.openxmlformats.org/officeDocument/2006/relationships/tags" Target="../tags/tag15.xml"/><Relationship Id="rId19" Type="http://schemas.openxmlformats.org/officeDocument/2006/relationships/tags" Target="../tags/tag24.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notesSlide" Target="../notesSlides/notesSlide21.xml"/><Relationship Id="rId27"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4.png"/></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s>
</file>

<file path=ppt/slides/_rels/slide8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4.xml"/><Relationship Id="rId1" Type="http://schemas.openxmlformats.org/officeDocument/2006/relationships/slideLayout" Target="../slideLayouts/slideLayout8.xml"/><Relationship Id="rId4" Type="http://schemas.openxmlformats.org/officeDocument/2006/relationships/image" Target="../media/image122.png"/></Relationships>
</file>

<file path=ppt/slides/_rels/slide8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5.xml"/><Relationship Id="rId1" Type="http://schemas.openxmlformats.org/officeDocument/2006/relationships/slideLayout" Target="../slideLayouts/slideLayout8.xml"/><Relationship Id="rId5" Type="http://schemas.openxmlformats.org/officeDocument/2006/relationships/image" Target="../media/image125.png"/><Relationship Id="rId4" Type="http://schemas.openxmlformats.org/officeDocument/2006/relationships/image" Target="../media/image12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92.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9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9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46.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文本占位符 12"/>
          <p:cNvSpPr>
            <a:spLocks noGrp="1"/>
          </p:cNvSpPr>
          <p:nvPr>
            <p:ph type="body" sz="quarter" idx="17"/>
          </p:nvPr>
        </p:nvSpPr>
        <p:spPr/>
        <p:txBody>
          <a:bodyPr/>
          <a:lstStyle/>
          <a:p>
            <a:r>
              <a:rPr lang="en-US" altLang="zh-CN" dirty="0"/>
              <a:t>HC12082</a:t>
            </a:r>
            <a:endParaRPr lang="zh-CN" altLang="zh-CN" dirty="0"/>
          </a:p>
        </p:txBody>
      </p:sp>
      <p:sp>
        <p:nvSpPr>
          <p:cNvPr id="10" name="文本占位符 9"/>
          <p:cNvSpPr>
            <a:spLocks noGrp="1"/>
          </p:cNvSpPr>
          <p:nvPr>
            <p:ph type="body" sz="quarter" idx="18"/>
          </p:nvPr>
        </p:nvSpPr>
        <p:spPr/>
        <p:txBody>
          <a:bodyPr/>
          <a:lstStyle/>
          <a:p>
            <a:r>
              <a:rPr lang="en-US" altLang="zh-CN" dirty="0" smtClean="0"/>
              <a:t>FusionAccess</a:t>
            </a:r>
          </a:p>
        </p:txBody>
      </p:sp>
      <p:sp>
        <p:nvSpPr>
          <p:cNvPr id="14" name="文本占位符 13"/>
          <p:cNvSpPr>
            <a:spLocks noGrp="1"/>
          </p:cNvSpPr>
          <p:nvPr>
            <p:ph type="body" sz="quarter" idx="19"/>
          </p:nvPr>
        </p:nvSpPr>
        <p:spPr/>
        <p:txBody>
          <a:bodyPr/>
          <a:lstStyle/>
          <a:p>
            <a:r>
              <a:rPr lang="en-US" dirty="0" smtClean="0"/>
              <a:t>R6</a:t>
            </a:r>
            <a:endParaRPr lang="en-US" dirty="0"/>
          </a:p>
        </p:txBody>
      </p:sp>
      <p:sp>
        <p:nvSpPr>
          <p:cNvPr id="15" name="文本占位符 14"/>
          <p:cNvSpPr>
            <a:spLocks noGrp="1"/>
          </p:cNvSpPr>
          <p:nvPr>
            <p:ph type="body" sz="quarter" idx="20"/>
          </p:nvPr>
        </p:nvSpPr>
        <p:spPr/>
        <p:txBody>
          <a:bodyPr/>
          <a:lstStyle/>
          <a:p>
            <a:r>
              <a:rPr lang="en-US" dirty="0" smtClean="0"/>
              <a:t>V3.0</a:t>
            </a:r>
            <a:endParaRPr lang="en-US" dirty="0"/>
          </a:p>
        </p:txBody>
      </p:sp>
      <p:sp>
        <p:nvSpPr>
          <p:cNvPr id="3" name="文本占位符 2"/>
          <p:cNvSpPr>
            <a:spLocks noGrp="1"/>
          </p:cNvSpPr>
          <p:nvPr>
            <p:ph type="body" sz="quarter" idx="13"/>
          </p:nvPr>
        </p:nvSpPr>
        <p:spPr/>
        <p:txBody>
          <a:bodyPr/>
          <a:lstStyle/>
          <a:p>
            <a:r>
              <a:rPr lang="zh-CN" altLang="en-US" dirty="0"/>
              <a:t>洪飞泷</a:t>
            </a:r>
            <a:r>
              <a:rPr lang="en-US" altLang="zh-CN" dirty="0" smtClean="0"/>
              <a:t>/wx350110</a:t>
            </a:r>
            <a:endParaRPr lang="zh-CN" altLang="en-US" dirty="0"/>
          </a:p>
        </p:txBody>
      </p:sp>
      <p:sp>
        <p:nvSpPr>
          <p:cNvPr id="4" name="文本占位符 3"/>
          <p:cNvSpPr>
            <a:spLocks noGrp="1"/>
          </p:cNvSpPr>
          <p:nvPr>
            <p:ph type="body" sz="quarter" idx="14"/>
          </p:nvPr>
        </p:nvSpPr>
        <p:spPr/>
        <p:txBody>
          <a:bodyPr/>
          <a:lstStyle/>
          <a:p>
            <a:r>
              <a:rPr lang="en-US" altLang="zh-CN" dirty="0" smtClean="0"/>
              <a:t>2017.11.11</a:t>
            </a:r>
            <a:endParaRPr lang="zh-CN" altLang="en-US" dirty="0"/>
          </a:p>
        </p:txBody>
      </p:sp>
      <p:sp>
        <p:nvSpPr>
          <p:cNvPr id="5" name="文本占位符 4"/>
          <p:cNvSpPr>
            <a:spLocks noGrp="1"/>
          </p:cNvSpPr>
          <p:nvPr>
            <p:ph type="body" sz="quarter" idx="15"/>
          </p:nvPr>
        </p:nvSpPr>
        <p:spPr/>
        <p:txBody>
          <a:bodyPr/>
          <a:lstStyle/>
          <a:p>
            <a:endParaRPr lang="zh-CN" altLang="en-US" dirty="0"/>
          </a:p>
        </p:txBody>
      </p:sp>
      <p:sp>
        <p:nvSpPr>
          <p:cNvPr id="6" name="文本占位符 5"/>
          <p:cNvSpPr>
            <a:spLocks noGrp="1"/>
          </p:cNvSpPr>
          <p:nvPr>
            <p:ph type="body" sz="quarter" idx="16"/>
          </p:nvPr>
        </p:nvSpPr>
        <p:spPr/>
        <p:txBody>
          <a:bodyPr/>
          <a:lstStyle/>
          <a:p>
            <a:r>
              <a:rPr lang="zh-CN" altLang="en-US" dirty="0" smtClean="0"/>
              <a:t>新开发</a:t>
            </a:r>
            <a:endParaRPr lang="zh-CN" altLang="en-US" dirty="0"/>
          </a:p>
        </p:txBody>
      </p:sp>
    </p:spTree>
    <p:extLst>
      <p:ext uri="{BB962C8B-B14F-4D97-AF65-F5344CB8AC3E}">
        <p14:creationId xmlns:p14="http://schemas.microsoft.com/office/powerpoint/2010/main" val="208471358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软终端配置及登录</a:t>
            </a:r>
            <a:endParaRPr lang="en-US" dirty="0"/>
          </a:p>
        </p:txBody>
      </p:sp>
      <p:sp>
        <p:nvSpPr>
          <p:cNvPr id="3" name="文本占位符 2"/>
          <p:cNvSpPr>
            <a:spLocks noGrp="1"/>
          </p:cNvSpPr>
          <p:nvPr>
            <p:ph type="body" sz="quarter" idx="10"/>
          </p:nvPr>
        </p:nvSpPr>
        <p:spPr/>
        <p:txBody>
          <a:bodyPr/>
          <a:lstStyle/>
          <a:p>
            <a:r>
              <a:rPr lang="zh-CN" altLang="en-US" dirty="0" smtClean="0"/>
              <a:t>首次登录安装客户端插件。</a:t>
            </a:r>
            <a:endParaRPr lang="en-US" dirty="0"/>
          </a:p>
        </p:txBody>
      </p:sp>
      <p:pic>
        <p:nvPicPr>
          <p:cNvPr id="58370" name="Picture 2"/>
          <p:cNvPicPr>
            <a:picLocks noChangeAspect="1" noChangeArrowheads="1"/>
          </p:cNvPicPr>
          <p:nvPr/>
        </p:nvPicPr>
        <p:blipFill>
          <a:blip r:embed="rId3" cstate="print"/>
          <a:srcRect/>
          <a:stretch>
            <a:fillRect/>
          </a:stretch>
        </p:blipFill>
        <p:spPr bwMode="auto">
          <a:xfrm>
            <a:off x="1361191" y="1988840"/>
            <a:ext cx="6421617" cy="4248448"/>
          </a:xfrm>
          <a:prstGeom prst="rect">
            <a:avLst/>
          </a:prstGeom>
          <a:noFill/>
          <a:ln w="9525">
            <a:noFill/>
            <a:miter lim="800000"/>
            <a:headEnd/>
            <a:tailEnd/>
          </a:ln>
        </p:spPr>
      </p:pic>
    </p:spTree>
    <p:extLst>
      <p:ext uri="{BB962C8B-B14F-4D97-AF65-F5344CB8AC3E}">
        <p14:creationId xmlns:p14="http://schemas.microsoft.com/office/powerpoint/2010/main" val="3973767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取消任务</a:t>
            </a:r>
            <a:endParaRPr lang="en-US" dirty="0"/>
          </a:p>
        </p:txBody>
      </p:sp>
      <p:sp>
        <p:nvSpPr>
          <p:cNvPr id="3" name="文本占位符 2"/>
          <p:cNvSpPr>
            <a:spLocks noGrp="1"/>
          </p:cNvSpPr>
          <p:nvPr>
            <p:ph type="body" sz="quarter" idx="10"/>
          </p:nvPr>
        </p:nvSpPr>
        <p:spPr/>
        <p:txBody>
          <a:bodyPr/>
          <a:lstStyle/>
          <a:p>
            <a:r>
              <a:rPr lang="zh-CN" altLang="en-US" smtClean="0"/>
              <a:t>当管理员执行了误操作，或者希望叏消已经生成的任务时，可以使用系统提供的取消功能。</a:t>
            </a:r>
            <a:br>
              <a:rPr lang="zh-CN" altLang="en-US" smtClean="0"/>
            </a:br>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863587" y="2446858"/>
            <a:ext cx="5848350" cy="218122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863588" y="4146004"/>
            <a:ext cx="6781800" cy="2019300"/>
          </a:xfrm>
          <a:prstGeom prst="rect">
            <a:avLst/>
          </a:prstGeom>
          <a:noFill/>
          <a:ln w="9525">
            <a:noFill/>
            <a:miter lim="800000"/>
            <a:headEnd/>
            <a:tailEnd/>
          </a:ln>
        </p:spPr>
      </p:pic>
      <p:pic>
        <p:nvPicPr>
          <p:cNvPr id="1026" name="Picture 2"/>
          <p:cNvPicPr>
            <a:picLocks noChangeAspect="1" noChangeArrowheads="1"/>
          </p:cNvPicPr>
          <p:nvPr/>
        </p:nvPicPr>
        <p:blipFill>
          <a:blip r:embed="rId5" cstate="print"/>
          <a:srcRect/>
          <a:stretch>
            <a:fillRect/>
          </a:stretch>
        </p:blipFill>
        <p:spPr bwMode="auto">
          <a:xfrm>
            <a:off x="6356349" y="2366963"/>
            <a:ext cx="2247900" cy="1828800"/>
          </a:xfrm>
          <a:prstGeom prst="rect">
            <a:avLst/>
          </a:prstGeom>
          <a:noFill/>
          <a:ln w="9525">
            <a:noFill/>
            <a:miter lim="800000"/>
            <a:headEnd/>
            <a:tailEnd/>
          </a:ln>
        </p:spPr>
      </p:pic>
    </p:spTree>
    <p:extLst>
      <p:ext uri="{BB962C8B-B14F-4D97-AF65-F5344CB8AC3E}">
        <p14:creationId xmlns:p14="http://schemas.microsoft.com/office/powerpoint/2010/main" val="2751930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错误排查与重试 </a:t>
            </a:r>
            <a:r>
              <a:rPr lang="en-US" altLang="zh-CN" dirty="0" smtClean="0"/>
              <a:t>(1/2)</a:t>
            </a:r>
            <a:endParaRPr lang="en-US" dirty="0"/>
          </a:p>
        </p:txBody>
      </p:sp>
      <p:sp>
        <p:nvSpPr>
          <p:cNvPr id="3" name="文本占位符 2"/>
          <p:cNvSpPr>
            <a:spLocks noGrp="1"/>
          </p:cNvSpPr>
          <p:nvPr>
            <p:ph type="body" sz="quarter" idx="10"/>
          </p:nvPr>
        </p:nvSpPr>
        <p:spPr/>
        <p:txBody>
          <a:bodyPr/>
          <a:lstStyle/>
          <a:p>
            <a:r>
              <a:rPr lang="zh-CN" altLang="en-US" sz="1600" dirty="0" smtClean="0"/>
              <a:t>对于一个任务，其下发的目标可能会有执行失败的情况。系统提供了失败目标的错误排查和重试功能。</a:t>
            </a:r>
            <a:endParaRPr lang="en-US" altLang="zh-CN" sz="1600" dirty="0" smtClean="0"/>
          </a:p>
          <a:p>
            <a:r>
              <a:rPr lang="zh-CN" altLang="en-US" sz="1600" dirty="0" smtClean="0"/>
              <a:t>当目标客户机长期处于等待执行状态时，可以在目标列表详细信息一栏中查看错误的报告摘要。</a:t>
            </a:r>
            <a:endParaRPr lang="en-US" altLang="zh-CN" sz="1600" dirty="0" smtClean="0"/>
          </a:p>
          <a:p>
            <a:endParaRPr lang="en-US" altLang="zh-CN" sz="1600" dirty="0" smtClean="0"/>
          </a:p>
          <a:p>
            <a:endParaRPr lang="en-US" altLang="zh-CN" sz="1600" dirty="0" smtClean="0"/>
          </a:p>
          <a:p>
            <a:endParaRPr lang="en-US" altLang="zh-CN" sz="1600" dirty="0" smtClean="0"/>
          </a:p>
          <a:p>
            <a:r>
              <a:rPr lang="zh-CN" altLang="en-US" sz="1600" dirty="0" smtClean="0"/>
              <a:t>当目标客户机的任务执行失败时，同样可以查看详细信息。</a:t>
            </a:r>
            <a:br>
              <a:rPr lang="zh-CN" altLang="en-US" sz="1600" dirty="0" smtClean="0"/>
            </a:br>
            <a:r>
              <a:rPr lang="zh-CN" altLang="en-US" sz="1600" dirty="0" smtClean="0"/>
              <a:t/>
            </a:r>
            <a:br>
              <a:rPr lang="zh-CN" altLang="en-US" sz="1600" dirty="0" smtClean="0"/>
            </a:br>
            <a:r>
              <a:rPr lang="zh-CN" altLang="en-US" sz="1600" dirty="0" smtClean="0"/>
              <a:t/>
            </a:r>
            <a:br>
              <a:rPr lang="zh-CN" altLang="en-US" sz="1600" dirty="0" smtClean="0"/>
            </a:br>
            <a:r>
              <a:rPr lang="zh-CN" altLang="en-US" sz="1600" dirty="0" smtClean="0"/>
              <a:t/>
            </a:r>
            <a:br>
              <a:rPr lang="zh-CN" altLang="en-US" sz="1600" dirty="0" smtClean="0"/>
            </a:br>
            <a:endParaRPr lang="en-US" sz="1600" dirty="0"/>
          </a:p>
        </p:txBody>
      </p:sp>
      <p:pic>
        <p:nvPicPr>
          <p:cNvPr id="2050" name="Picture 2"/>
          <p:cNvPicPr>
            <a:picLocks noChangeAspect="1" noChangeArrowheads="1"/>
          </p:cNvPicPr>
          <p:nvPr/>
        </p:nvPicPr>
        <p:blipFill>
          <a:blip r:embed="rId3" cstate="print"/>
          <a:srcRect/>
          <a:stretch>
            <a:fillRect/>
          </a:stretch>
        </p:blipFill>
        <p:spPr bwMode="auto">
          <a:xfrm>
            <a:off x="1079612" y="2924944"/>
            <a:ext cx="6192688" cy="1260140"/>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1079612" y="4532005"/>
            <a:ext cx="6192688" cy="1705283"/>
          </a:xfrm>
          <a:prstGeom prst="rect">
            <a:avLst/>
          </a:prstGeom>
          <a:noFill/>
          <a:ln w="9525">
            <a:noFill/>
            <a:miter lim="800000"/>
            <a:headEnd/>
            <a:tailEnd/>
          </a:ln>
        </p:spPr>
      </p:pic>
    </p:spTree>
    <p:extLst>
      <p:ext uri="{BB962C8B-B14F-4D97-AF65-F5344CB8AC3E}">
        <p14:creationId xmlns:p14="http://schemas.microsoft.com/office/powerpoint/2010/main" val="2066670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错误排查与重试 </a:t>
            </a:r>
            <a:r>
              <a:rPr lang="en-US" altLang="zh-CN" smtClean="0"/>
              <a:t>(2/2)</a:t>
            </a:r>
            <a:endParaRPr lang="en-US" dirty="0"/>
          </a:p>
        </p:txBody>
      </p:sp>
      <p:sp>
        <p:nvSpPr>
          <p:cNvPr id="3" name="文本占位符 2"/>
          <p:cNvSpPr>
            <a:spLocks noGrp="1"/>
          </p:cNvSpPr>
          <p:nvPr>
            <p:ph type="body" sz="quarter" idx="10"/>
          </p:nvPr>
        </p:nvSpPr>
        <p:spPr/>
        <p:txBody>
          <a:bodyPr/>
          <a:lstStyle/>
          <a:p>
            <a:r>
              <a:rPr lang="zh-CN" altLang="en-US" smtClean="0"/>
              <a:t>对于已经执行失败的目标，可以进行立即重试操作。</a:t>
            </a:r>
            <a:endParaRPr lang="en-US" altLang="zh-CN" smtClean="0"/>
          </a:p>
          <a:p>
            <a:r>
              <a:rPr lang="zh-CN" altLang="en-US" smtClean="0"/>
              <a:t>重试只会重新执行失败的目标，不生成新任务，会覆盖原有任务的信息。</a:t>
            </a:r>
            <a:br>
              <a:rPr lang="zh-CN" altLang="en-US" smtClean="0"/>
            </a:br>
            <a:r>
              <a:rPr lang="zh-CN" altLang="en-US" smtClean="0"/>
              <a:t/>
            </a:r>
            <a:br>
              <a:rPr lang="zh-CN" altLang="en-US" smtClean="0"/>
            </a:b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1043608" y="3140968"/>
            <a:ext cx="7294546" cy="2124236"/>
          </a:xfrm>
          <a:prstGeom prst="rect">
            <a:avLst/>
          </a:prstGeom>
          <a:noFill/>
          <a:ln w="9525">
            <a:noFill/>
            <a:miter lim="800000"/>
            <a:headEnd/>
            <a:tailEnd/>
          </a:ln>
        </p:spPr>
      </p:pic>
    </p:spTree>
    <p:extLst>
      <p:ext uri="{BB962C8B-B14F-4D97-AF65-F5344CB8AC3E}">
        <p14:creationId xmlns:p14="http://schemas.microsoft.com/office/powerpoint/2010/main" val="3619692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mtClean="0"/>
              <a:t>瘦终端上并没有操作系统，仅提供呈现虚拟桌面图像的功能。</a:t>
            </a:r>
            <a:endParaRPr lang="en-US" altLang="zh-CN" smtClean="0"/>
          </a:p>
          <a:p>
            <a:pPr lvl="1"/>
            <a:r>
              <a:rPr lang="en-US" altLang="zh-CN" smtClean="0"/>
              <a:t>True</a:t>
            </a:r>
          </a:p>
          <a:p>
            <a:pPr lvl="1"/>
            <a:r>
              <a:rPr lang="en-US" altLang="zh-CN" smtClean="0"/>
              <a:t>False</a:t>
            </a:r>
          </a:p>
          <a:p>
            <a:r>
              <a:rPr lang="en-US" altLang="zh-CN" smtClean="0"/>
              <a:t>TCM</a:t>
            </a:r>
            <a:r>
              <a:rPr lang="zh-CN" altLang="en-US" smtClean="0"/>
              <a:t>是桌面管理系统，可以代替</a:t>
            </a:r>
            <a:r>
              <a:rPr lang="en-US" altLang="zh-CN" smtClean="0"/>
              <a:t>ITA</a:t>
            </a:r>
            <a:r>
              <a:rPr lang="zh-CN" altLang="en-US" smtClean="0"/>
              <a:t>管理</a:t>
            </a:r>
            <a:r>
              <a:rPr lang="en-US" altLang="zh-CN" smtClean="0"/>
              <a:t>FusionAccess</a:t>
            </a:r>
            <a:r>
              <a:rPr lang="zh-CN" altLang="en-US" smtClean="0"/>
              <a:t>系统及虚拟桌面，同时也可以管理瘦客户端等终端。</a:t>
            </a:r>
            <a:endParaRPr lang="en-US" altLang="zh-CN" smtClean="0"/>
          </a:p>
          <a:p>
            <a:pPr lvl="1"/>
            <a:r>
              <a:rPr lang="en-US" altLang="zh-CN" smtClean="0"/>
              <a:t>True</a:t>
            </a:r>
          </a:p>
          <a:p>
            <a:pPr lvl="1"/>
            <a:r>
              <a:rPr lang="en-US" altLang="zh-CN" smtClean="0"/>
              <a:t>False</a:t>
            </a:r>
            <a:endParaRPr lang="zh-CN" altLang="en-US" dirty="0"/>
          </a:p>
        </p:txBody>
      </p:sp>
    </p:spTree>
    <p:extLst>
      <p:ext uri="{BB962C8B-B14F-4D97-AF65-F5344CB8AC3E}">
        <p14:creationId xmlns:p14="http://schemas.microsoft.com/office/powerpoint/2010/main" val="563437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smtClean="0"/>
              <a:t>如何使用软终端，瘦终端及移动终端并进行配置</a:t>
            </a:r>
            <a:endParaRPr lang="en-US" altLang="zh-CN" smtClean="0"/>
          </a:p>
          <a:p>
            <a:r>
              <a:rPr lang="en-US" altLang="zh-CN" smtClean="0"/>
              <a:t>Access Lock</a:t>
            </a:r>
            <a:r>
              <a:rPr lang="zh-CN" altLang="en-US" smtClean="0"/>
              <a:t>的功能和特性</a:t>
            </a:r>
            <a:endParaRPr lang="en-US" altLang="zh-CN" smtClean="0"/>
          </a:p>
          <a:p>
            <a:r>
              <a:rPr lang="en-US" altLang="zh-CN" smtClean="0"/>
              <a:t>TCM</a:t>
            </a:r>
            <a:r>
              <a:rPr lang="zh-CN" altLang="en-US" smtClean="0"/>
              <a:t>管理系统架构和功能</a:t>
            </a:r>
            <a:endParaRPr lang="en-US" altLang="zh-CN" smtClean="0"/>
          </a:p>
          <a:p>
            <a:r>
              <a:rPr lang="en-US" altLang="zh-CN" smtClean="0"/>
              <a:t>TCM</a:t>
            </a:r>
            <a:r>
              <a:rPr lang="zh-CN" altLang="en-US" smtClean="0"/>
              <a:t>管理系统常见操作使用</a:t>
            </a:r>
            <a:endParaRPr lang="en-US" altLang="zh-CN" dirty="0" smtClean="0"/>
          </a:p>
        </p:txBody>
      </p:sp>
    </p:spTree>
    <p:extLst>
      <p:ext uri="{BB962C8B-B14F-4D97-AF65-F5344CB8AC3E}">
        <p14:creationId xmlns:p14="http://schemas.microsoft.com/office/powerpoint/2010/main" val="3753813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2180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软终端配置及登录</a:t>
            </a:r>
            <a:endParaRPr lang="en-US" dirty="0"/>
          </a:p>
        </p:txBody>
      </p:sp>
      <p:sp>
        <p:nvSpPr>
          <p:cNvPr id="3" name="文本占位符 2"/>
          <p:cNvSpPr>
            <a:spLocks noGrp="1"/>
          </p:cNvSpPr>
          <p:nvPr>
            <p:ph type="body" sz="quarter" idx="10"/>
          </p:nvPr>
        </p:nvSpPr>
        <p:spPr/>
        <p:txBody>
          <a:bodyPr/>
          <a:lstStyle/>
          <a:p>
            <a:r>
              <a:rPr lang="zh-CN" altLang="en-US" dirty="0" smtClean="0"/>
              <a:t>启动客户端。</a:t>
            </a:r>
            <a:endParaRPr lang="en-US" dirty="0"/>
          </a:p>
        </p:txBody>
      </p:sp>
      <p:pic>
        <p:nvPicPr>
          <p:cNvPr id="59396" name="Picture 4"/>
          <p:cNvPicPr>
            <a:picLocks noChangeAspect="1" noChangeArrowheads="1"/>
          </p:cNvPicPr>
          <p:nvPr/>
        </p:nvPicPr>
        <p:blipFill>
          <a:blip r:embed="rId3" cstate="print"/>
          <a:srcRect/>
          <a:stretch>
            <a:fillRect/>
          </a:stretch>
        </p:blipFill>
        <p:spPr bwMode="auto">
          <a:xfrm>
            <a:off x="1151620" y="2240868"/>
            <a:ext cx="7251948" cy="3858928"/>
          </a:xfrm>
          <a:prstGeom prst="rect">
            <a:avLst/>
          </a:prstGeom>
          <a:noFill/>
          <a:ln w="9525">
            <a:noFill/>
            <a:miter lim="800000"/>
            <a:headEnd/>
            <a:tailEnd/>
          </a:ln>
        </p:spPr>
      </p:pic>
    </p:spTree>
    <p:extLst>
      <p:ext uri="{BB962C8B-B14F-4D97-AF65-F5344CB8AC3E}">
        <p14:creationId xmlns:p14="http://schemas.microsoft.com/office/powerpoint/2010/main" val="4012975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软终端配置及登录</a:t>
            </a:r>
            <a:endParaRPr lang="en-US" dirty="0"/>
          </a:p>
        </p:txBody>
      </p:sp>
      <p:sp>
        <p:nvSpPr>
          <p:cNvPr id="3" name="文本占位符 2"/>
          <p:cNvSpPr>
            <a:spLocks noGrp="1"/>
          </p:cNvSpPr>
          <p:nvPr>
            <p:ph type="body" sz="quarter" idx="10"/>
          </p:nvPr>
        </p:nvSpPr>
        <p:spPr>
          <a:xfrm>
            <a:off x="684213" y="1376363"/>
            <a:ext cx="7920037" cy="1188541"/>
          </a:xfrm>
        </p:spPr>
        <p:txBody>
          <a:bodyPr/>
          <a:lstStyle/>
          <a:p>
            <a:r>
              <a:rPr lang="zh-CN" altLang="en-US" dirty="0" smtClean="0"/>
              <a:t>增加服务器地址。</a:t>
            </a:r>
            <a:endParaRPr lang="en-US" dirty="0"/>
          </a:p>
        </p:txBody>
      </p:sp>
      <p:pic>
        <p:nvPicPr>
          <p:cNvPr id="60418" name="Picture 2"/>
          <p:cNvPicPr>
            <a:picLocks noChangeAspect="1" noChangeArrowheads="1"/>
          </p:cNvPicPr>
          <p:nvPr/>
        </p:nvPicPr>
        <p:blipFill>
          <a:blip r:embed="rId3" cstate="print"/>
          <a:srcRect/>
          <a:stretch>
            <a:fillRect/>
          </a:stretch>
        </p:blipFill>
        <p:spPr bwMode="auto">
          <a:xfrm>
            <a:off x="1229517" y="1970633"/>
            <a:ext cx="6829425" cy="4210050"/>
          </a:xfrm>
          <a:prstGeom prst="rect">
            <a:avLst/>
          </a:prstGeom>
          <a:noFill/>
          <a:ln w="9525">
            <a:noFill/>
            <a:miter lim="800000"/>
            <a:headEnd/>
            <a:tailEnd/>
          </a:ln>
        </p:spPr>
      </p:pic>
    </p:spTree>
    <p:extLst>
      <p:ext uri="{BB962C8B-B14F-4D97-AF65-F5344CB8AC3E}">
        <p14:creationId xmlns:p14="http://schemas.microsoft.com/office/powerpoint/2010/main" val="2402172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软终端配置及登录</a:t>
            </a:r>
            <a:endParaRPr lang="en-US" dirty="0"/>
          </a:p>
        </p:txBody>
      </p:sp>
      <p:sp>
        <p:nvSpPr>
          <p:cNvPr id="3" name="文本占位符 2"/>
          <p:cNvSpPr>
            <a:spLocks noGrp="1"/>
          </p:cNvSpPr>
          <p:nvPr>
            <p:ph type="body" sz="quarter" idx="10"/>
          </p:nvPr>
        </p:nvSpPr>
        <p:spPr/>
        <p:txBody>
          <a:bodyPr/>
          <a:lstStyle/>
          <a:p>
            <a:r>
              <a:rPr lang="zh-CN" altLang="en-US" smtClean="0"/>
              <a:t>输入用户名及密码，点击“登录”进入虚拟机列表界面，点击        登录虚拟机。</a:t>
            </a:r>
            <a:endParaRPr lang="en-US" smtClean="0"/>
          </a:p>
          <a:p>
            <a:endParaRPr lang="en-US" dirty="0"/>
          </a:p>
        </p:txBody>
      </p:sp>
      <p:pic>
        <p:nvPicPr>
          <p:cNvPr id="57346" name="Picture 2"/>
          <p:cNvPicPr>
            <a:picLocks noChangeAspect="1" noChangeArrowheads="1"/>
          </p:cNvPicPr>
          <p:nvPr/>
        </p:nvPicPr>
        <p:blipFill>
          <a:blip r:embed="rId3" cstate="print"/>
          <a:srcRect/>
          <a:stretch>
            <a:fillRect/>
          </a:stretch>
        </p:blipFill>
        <p:spPr bwMode="auto">
          <a:xfrm>
            <a:off x="755650" y="2525713"/>
            <a:ext cx="4905375" cy="2381250"/>
          </a:xfrm>
          <a:prstGeom prst="rect">
            <a:avLst/>
          </a:prstGeom>
          <a:noFill/>
          <a:ln w="9525">
            <a:noFill/>
            <a:miter lim="800000"/>
            <a:headEnd/>
            <a:tailEnd/>
          </a:ln>
        </p:spPr>
      </p:pic>
      <p:pic>
        <p:nvPicPr>
          <p:cNvPr id="5" name="Picture 3"/>
          <p:cNvPicPr>
            <a:picLocks noChangeAspect="1" noChangeArrowheads="1"/>
          </p:cNvPicPr>
          <p:nvPr/>
        </p:nvPicPr>
        <p:blipFill>
          <a:blip r:embed="rId4" cstate="print"/>
          <a:srcRect/>
          <a:stretch>
            <a:fillRect/>
          </a:stretch>
        </p:blipFill>
        <p:spPr bwMode="auto">
          <a:xfrm>
            <a:off x="5868144" y="2528900"/>
            <a:ext cx="2476500" cy="2390775"/>
          </a:xfrm>
          <a:prstGeom prst="rect">
            <a:avLst/>
          </a:prstGeom>
          <a:noFill/>
          <a:ln w="9525">
            <a:noFill/>
            <a:miter lim="800000"/>
            <a:headEnd/>
            <a:tailEnd/>
          </a:ln>
        </p:spPr>
      </p:pic>
      <p:pic>
        <p:nvPicPr>
          <p:cNvPr id="6" name="Picture 4"/>
          <p:cNvPicPr>
            <a:picLocks noChangeAspect="1" noChangeArrowheads="1"/>
          </p:cNvPicPr>
          <p:nvPr/>
        </p:nvPicPr>
        <p:blipFill>
          <a:blip r:embed="rId5" cstate="print"/>
          <a:srcRect/>
          <a:stretch>
            <a:fillRect/>
          </a:stretch>
        </p:blipFill>
        <p:spPr bwMode="auto">
          <a:xfrm>
            <a:off x="1439652" y="1988840"/>
            <a:ext cx="409575" cy="352425"/>
          </a:xfrm>
          <a:prstGeom prst="rect">
            <a:avLst/>
          </a:prstGeom>
          <a:noFill/>
          <a:ln w="9525">
            <a:noFill/>
            <a:miter lim="800000"/>
            <a:headEnd/>
            <a:tailEnd/>
          </a:ln>
        </p:spPr>
      </p:pic>
    </p:spTree>
    <p:extLst>
      <p:ext uri="{BB962C8B-B14F-4D97-AF65-F5344CB8AC3E}">
        <p14:creationId xmlns:p14="http://schemas.microsoft.com/office/powerpoint/2010/main" val="2714381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桌面客户端界面说明</a:t>
            </a:r>
            <a:endParaRPr lang="en-US" dirty="0"/>
          </a:p>
        </p:txBody>
      </p:sp>
      <p:pic>
        <p:nvPicPr>
          <p:cNvPr id="68610" name="Picture 2"/>
          <p:cNvPicPr>
            <a:picLocks noChangeAspect="1" noChangeArrowheads="1"/>
          </p:cNvPicPr>
          <p:nvPr/>
        </p:nvPicPr>
        <p:blipFill>
          <a:blip r:embed="rId3" cstate="print"/>
          <a:srcRect/>
          <a:stretch>
            <a:fillRect/>
          </a:stretch>
        </p:blipFill>
        <p:spPr bwMode="auto">
          <a:xfrm>
            <a:off x="766235" y="1396538"/>
            <a:ext cx="7838014" cy="4840750"/>
          </a:xfrm>
          <a:prstGeom prst="rect">
            <a:avLst/>
          </a:prstGeom>
          <a:noFill/>
          <a:ln w="9525">
            <a:noFill/>
            <a:miter lim="800000"/>
            <a:headEnd/>
            <a:tailEnd/>
          </a:ln>
        </p:spPr>
      </p:pic>
      <p:sp>
        <p:nvSpPr>
          <p:cNvPr id="6" name="TextBox 5"/>
          <p:cNvSpPr txBox="1"/>
          <p:nvPr/>
        </p:nvSpPr>
        <p:spPr bwMode="auto">
          <a:xfrm>
            <a:off x="4572000" y="2564904"/>
            <a:ext cx="1656184"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b="1" dirty="0" smtClean="0">
                <a:solidFill>
                  <a:schemeClr val="bg1">
                    <a:lumMod val="95000"/>
                  </a:schemeClr>
                </a:solidFill>
                <a:latin typeface="+mn-lt"/>
                <a:ea typeface="+mn-ea"/>
                <a:cs typeface="Arial" pitchFamily="34" charset="0"/>
              </a:rPr>
              <a:t>修改用户名</a:t>
            </a:r>
            <a:endParaRPr lang="en-US" sz="1400" b="1" dirty="0" smtClean="0">
              <a:solidFill>
                <a:schemeClr val="bg1">
                  <a:lumMod val="95000"/>
                </a:schemeClr>
              </a:solidFill>
              <a:latin typeface="+mn-lt"/>
              <a:ea typeface="+mn-ea"/>
              <a:cs typeface="Arial" pitchFamily="34" charset="0"/>
            </a:endParaRPr>
          </a:p>
        </p:txBody>
      </p:sp>
      <p:cxnSp>
        <p:nvCxnSpPr>
          <p:cNvPr id="8" name="直接箭头连接符 7"/>
          <p:cNvCxnSpPr/>
          <p:nvPr/>
        </p:nvCxnSpPr>
        <p:spPr bwMode="auto">
          <a:xfrm>
            <a:off x="5688124" y="2852936"/>
            <a:ext cx="288032" cy="252028"/>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9" name="TextBox 8"/>
          <p:cNvSpPr txBox="1"/>
          <p:nvPr/>
        </p:nvSpPr>
        <p:spPr bwMode="auto">
          <a:xfrm>
            <a:off x="6084168" y="2960948"/>
            <a:ext cx="1656184"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b="1" dirty="0" smtClean="0">
                <a:solidFill>
                  <a:schemeClr val="bg1">
                    <a:lumMod val="95000"/>
                  </a:schemeClr>
                </a:solidFill>
                <a:latin typeface="+mn-lt"/>
                <a:ea typeface="+mn-ea"/>
                <a:cs typeface="Arial" pitchFamily="34" charset="0"/>
              </a:rPr>
              <a:t>修改语言</a:t>
            </a:r>
            <a:endParaRPr lang="en-US" sz="1400" b="1" dirty="0" smtClean="0">
              <a:solidFill>
                <a:schemeClr val="bg1">
                  <a:lumMod val="95000"/>
                </a:schemeClr>
              </a:solidFill>
              <a:latin typeface="+mn-lt"/>
              <a:ea typeface="+mn-ea"/>
              <a:cs typeface="Arial" pitchFamily="34" charset="0"/>
            </a:endParaRPr>
          </a:p>
        </p:txBody>
      </p:sp>
      <p:cxnSp>
        <p:nvCxnSpPr>
          <p:cNvPr id="11" name="直接箭头连接符 10"/>
          <p:cNvCxnSpPr>
            <a:stCxn id="9" idx="0"/>
          </p:cNvCxnSpPr>
          <p:nvPr/>
        </p:nvCxnSpPr>
        <p:spPr bwMode="auto">
          <a:xfrm flipV="1">
            <a:off x="6912260" y="2672916"/>
            <a:ext cx="144016" cy="28803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12" name="TextBox 11"/>
          <p:cNvSpPr txBox="1"/>
          <p:nvPr/>
        </p:nvSpPr>
        <p:spPr bwMode="auto">
          <a:xfrm>
            <a:off x="6984268" y="3004596"/>
            <a:ext cx="1656184"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b="1" dirty="0" smtClean="0">
                <a:solidFill>
                  <a:schemeClr val="bg1">
                    <a:lumMod val="95000"/>
                  </a:schemeClr>
                </a:solidFill>
                <a:latin typeface="+mn-lt"/>
                <a:ea typeface="+mn-ea"/>
                <a:cs typeface="Arial" pitchFamily="34" charset="0"/>
              </a:rPr>
              <a:t>帮助</a:t>
            </a:r>
            <a:endParaRPr lang="en-US" sz="1400" b="1" dirty="0" smtClean="0">
              <a:solidFill>
                <a:schemeClr val="bg1">
                  <a:lumMod val="95000"/>
                </a:schemeClr>
              </a:solidFill>
              <a:latin typeface="+mn-lt"/>
              <a:ea typeface="+mn-ea"/>
              <a:cs typeface="Arial" pitchFamily="34" charset="0"/>
            </a:endParaRPr>
          </a:p>
        </p:txBody>
      </p:sp>
      <p:cxnSp>
        <p:nvCxnSpPr>
          <p:cNvPr id="14" name="直接箭头连接符 13"/>
          <p:cNvCxnSpPr>
            <a:stCxn id="12" idx="0"/>
          </p:cNvCxnSpPr>
          <p:nvPr/>
        </p:nvCxnSpPr>
        <p:spPr bwMode="auto">
          <a:xfrm flipV="1">
            <a:off x="7812360" y="2672916"/>
            <a:ext cx="0" cy="331680"/>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15" name="TextBox 14"/>
          <p:cNvSpPr txBox="1"/>
          <p:nvPr/>
        </p:nvSpPr>
        <p:spPr bwMode="auto">
          <a:xfrm>
            <a:off x="5724128" y="1844824"/>
            <a:ext cx="1656184"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b="1" dirty="0" smtClean="0">
                <a:solidFill>
                  <a:schemeClr val="bg1">
                    <a:lumMod val="95000"/>
                  </a:schemeClr>
                </a:solidFill>
                <a:latin typeface="+mn-lt"/>
                <a:ea typeface="+mn-ea"/>
                <a:cs typeface="Arial" pitchFamily="34" charset="0"/>
              </a:rPr>
              <a:t>地址管理器</a:t>
            </a:r>
            <a:endParaRPr lang="en-US" sz="1400" b="1" dirty="0" smtClean="0">
              <a:solidFill>
                <a:schemeClr val="bg1">
                  <a:lumMod val="95000"/>
                </a:schemeClr>
              </a:solidFill>
              <a:latin typeface="+mn-lt"/>
              <a:ea typeface="+mn-ea"/>
              <a:cs typeface="Arial" pitchFamily="34" charset="0"/>
            </a:endParaRPr>
          </a:p>
        </p:txBody>
      </p:sp>
      <p:cxnSp>
        <p:nvCxnSpPr>
          <p:cNvPr id="17" name="直接箭头连接符 16"/>
          <p:cNvCxnSpPr>
            <a:stCxn id="15" idx="0"/>
          </p:cNvCxnSpPr>
          <p:nvPr/>
        </p:nvCxnSpPr>
        <p:spPr bwMode="auto">
          <a:xfrm flipV="1">
            <a:off x="6552220" y="1628800"/>
            <a:ext cx="252028" cy="216024"/>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19" name="TextBox 18"/>
          <p:cNvSpPr txBox="1"/>
          <p:nvPr/>
        </p:nvSpPr>
        <p:spPr bwMode="auto">
          <a:xfrm>
            <a:off x="6696236" y="1996484"/>
            <a:ext cx="1656184"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b="1" dirty="0" smtClean="0">
                <a:solidFill>
                  <a:schemeClr val="bg1">
                    <a:lumMod val="95000"/>
                  </a:schemeClr>
                </a:solidFill>
                <a:latin typeface="+mn-lt"/>
                <a:ea typeface="+mn-ea"/>
                <a:cs typeface="Arial" pitchFamily="34" charset="0"/>
              </a:rPr>
              <a:t>设置</a:t>
            </a:r>
            <a:endParaRPr lang="en-US" sz="1400" b="1" dirty="0" smtClean="0">
              <a:solidFill>
                <a:schemeClr val="bg1">
                  <a:lumMod val="95000"/>
                </a:schemeClr>
              </a:solidFill>
              <a:latin typeface="+mn-lt"/>
              <a:ea typeface="+mn-ea"/>
              <a:cs typeface="Arial" pitchFamily="34" charset="0"/>
            </a:endParaRPr>
          </a:p>
        </p:txBody>
      </p:sp>
      <p:cxnSp>
        <p:nvCxnSpPr>
          <p:cNvPr id="21" name="直接箭头连接符 20"/>
          <p:cNvCxnSpPr>
            <a:stCxn id="19" idx="0"/>
          </p:cNvCxnSpPr>
          <p:nvPr/>
        </p:nvCxnSpPr>
        <p:spPr bwMode="auto">
          <a:xfrm flipH="1" flipV="1">
            <a:off x="7308304" y="1664804"/>
            <a:ext cx="216024" cy="331680"/>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22" name="矩形 21"/>
          <p:cNvSpPr/>
          <p:nvPr/>
        </p:nvSpPr>
        <p:spPr bwMode="auto">
          <a:xfrm>
            <a:off x="2663788" y="4725144"/>
            <a:ext cx="4176464" cy="1475631"/>
          </a:xfrm>
          <a:prstGeom prst="rect">
            <a:avLst/>
          </a:prstGeom>
          <a:noFill/>
          <a:ln w="9525" cap="flat" cmpd="sng" algn="ctr">
            <a:solidFill>
              <a:srgbClr val="FF090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3" name="TextBox 22"/>
          <p:cNvSpPr txBox="1"/>
          <p:nvPr/>
        </p:nvSpPr>
        <p:spPr bwMode="auto">
          <a:xfrm>
            <a:off x="1583668" y="4768792"/>
            <a:ext cx="1116124"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b="1" dirty="0" smtClean="0">
                <a:solidFill>
                  <a:schemeClr val="bg1"/>
                </a:solidFill>
                <a:latin typeface="+mn-lt"/>
                <a:ea typeface="+mn-ea"/>
                <a:cs typeface="Arial" pitchFamily="34" charset="0"/>
              </a:rPr>
              <a:t>每日提醒</a:t>
            </a:r>
            <a:endParaRPr lang="en-US" sz="1400" b="1" dirty="0" smtClean="0">
              <a:solidFill>
                <a:schemeClr val="bg1"/>
              </a:solidFill>
              <a:latin typeface="+mn-lt"/>
              <a:ea typeface="+mn-ea"/>
              <a:cs typeface="Arial" pitchFamily="34" charset="0"/>
            </a:endParaRPr>
          </a:p>
        </p:txBody>
      </p:sp>
    </p:spTree>
    <p:extLst>
      <p:ext uri="{BB962C8B-B14F-4D97-AF65-F5344CB8AC3E}">
        <p14:creationId xmlns:p14="http://schemas.microsoft.com/office/powerpoint/2010/main" val="3405891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对象 8"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42" name="think-cell Slide" r:id="rId10" imgW="360" imgH="360" progId="">
                  <p:embed/>
                </p:oleObj>
              </mc:Choice>
              <mc:Fallback>
                <p:oleObj name="think-cell Slide" r:id="rId10"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50" name="Picture 2"/>
          <p:cNvPicPr>
            <a:picLocks noChangeAspect="1" noChangeArrowheads="1"/>
          </p:cNvPicPr>
          <p:nvPr>
            <p:custDataLst>
              <p:tags r:id="rId3"/>
            </p:custDataLst>
          </p:nvPr>
        </p:nvPicPr>
        <p:blipFill>
          <a:blip r:embed="rId12" cstate="print"/>
          <a:srcRect/>
          <a:stretch>
            <a:fillRect/>
          </a:stretch>
        </p:blipFill>
        <p:spPr bwMode="auto">
          <a:xfrm>
            <a:off x="827658" y="2991183"/>
            <a:ext cx="6696670" cy="3209592"/>
          </a:xfrm>
          <a:prstGeom prst="rect">
            <a:avLst/>
          </a:prstGeom>
          <a:noFill/>
          <a:ln w="9525">
            <a:noFill/>
            <a:miter lim="800000"/>
            <a:headEnd/>
            <a:tailEnd/>
          </a:ln>
        </p:spPr>
      </p:pic>
      <p:sp>
        <p:nvSpPr>
          <p:cNvPr id="3" name="标题 2"/>
          <p:cNvSpPr>
            <a:spLocks noGrp="1"/>
          </p:cNvSpPr>
          <p:nvPr>
            <p:ph type="title"/>
            <p:custDataLst>
              <p:tags r:id="rId4"/>
            </p:custDataLst>
          </p:nvPr>
        </p:nvSpPr>
        <p:spPr/>
        <p:txBody>
          <a:bodyPr/>
          <a:lstStyle/>
          <a:p>
            <a:r>
              <a:rPr lang="zh-CN" altLang="en-US" smtClean="0"/>
              <a:t>地址管理</a:t>
            </a:r>
            <a:endParaRPr lang="en-US" dirty="0"/>
          </a:p>
        </p:txBody>
      </p:sp>
      <p:sp>
        <p:nvSpPr>
          <p:cNvPr id="4" name="文本占位符 3"/>
          <p:cNvSpPr>
            <a:spLocks noGrp="1"/>
          </p:cNvSpPr>
          <p:nvPr>
            <p:ph type="body" sz="quarter" idx="10"/>
            <p:custDataLst>
              <p:tags r:id="rId5"/>
            </p:custDataLst>
          </p:nvPr>
        </p:nvSpPr>
        <p:spPr/>
        <p:txBody>
          <a:bodyPr/>
          <a:lstStyle/>
          <a:p>
            <a:r>
              <a:rPr lang="zh-CN" altLang="en-US" dirty="0" smtClean="0"/>
              <a:t>增加、删除桌面云服务器地址。</a:t>
            </a:r>
            <a:endParaRPr lang="en-US" altLang="zh-CN" dirty="0" smtClean="0"/>
          </a:p>
          <a:p>
            <a:endParaRPr lang="en-US" dirty="0"/>
          </a:p>
        </p:txBody>
      </p:sp>
      <p:pic>
        <p:nvPicPr>
          <p:cNvPr id="2052" name="Picture 4"/>
          <p:cNvPicPr>
            <a:picLocks noChangeAspect="1" noChangeArrowheads="1"/>
          </p:cNvPicPr>
          <p:nvPr>
            <p:custDataLst>
              <p:tags r:id="rId6"/>
            </p:custDataLst>
          </p:nvPr>
        </p:nvPicPr>
        <p:blipFill>
          <a:blip r:embed="rId13" cstate="print"/>
          <a:srcRect/>
          <a:stretch>
            <a:fillRect/>
          </a:stretch>
        </p:blipFill>
        <p:spPr bwMode="auto">
          <a:xfrm>
            <a:off x="5328084" y="1376364"/>
            <a:ext cx="3276166" cy="1868300"/>
          </a:xfrm>
          <a:prstGeom prst="rect">
            <a:avLst/>
          </a:prstGeom>
          <a:noFill/>
          <a:ln w="9525">
            <a:noFill/>
            <a:miter lim="800000"/>
            <a:headEnd/>
            <a:tailEnd/>
          </a:ln>
        </p:spPr>
      </p:pic>
      <p:cxnSp>
        <p:nvCxnSpPr>
          <p:cNvPr id="8" name="直接箭头连接符 7"/>
          <p:cNvCxnSpPr/>
          <p:nvPr>
            <p:custDataLst>
              <p:tags r:id="rId7"/>
            </p:custDataLst>
          </p:nvPr>
        </p:nvCxnSpPr>
        <p:spPr bwMode="auto">
          <a:xfrm flipV="1">
            <a:off x="5148064" y="2888940"/>
            <a:ext cx="864096" cy="2880320"/>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2535772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客户端设置</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755650" y="1376363"/>
            <a:ext cx="5229225" cy="3590925"/>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015716" y="2024844"/>
            <a:ext cx="5229225" cy="3629025"/>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3375025" y="2581275"/>
            <a:ext cx="5229225" cy="3619500"/>
          </a:xfrm>
          <a:prstGeom prst="rect">
            <a:avLst/>
          </a:prstGeom>
          <a:noFill/>
          <a:ln w="9525">
            <a:noFill/>
            <a:miter lim="800000"/>
            <a:headEnd/>
            <a:tailEnd/>
          </a:ln>
        </p:spPr>
      </p:pic>
    </p:spTree>
    <p:extLst>
      <p:ext uri="{BB962C8B-B14F-4D97-AF65-F5344CB8AC3E}">
        <p14:creationId xmlns:p14="http://schemas.microsoft.com/office/powerpoint/2010/main" val="3424656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语言设置及帮助</a:t>
            </a:r>
            <a:endParaRPr lang="en-US" dirty="0"/>
          </a:p>
        </p:txBody>
      </p:sp>
      <p:sp>
        <p:nvSpPr>
          <p:cNvPr id="4" name="文本占位符 3"/>
          <p:cNvSpPr>
            <a:spLocks noGrp="1"/>
          </p:cNvSpPr>
          <p:nvPr>
            <p:ph type="body" sz="quarter" idx="10"/>
          </p:nvPr>
        </p:nvSpPr>
        <p:spPr/>
        <p:txBody>
          <a:bodyPr/>
          <a:lstStyle/>
          <a:p>
            <a:r>
              <a:rPr lang="zh-CN" altLang="en-US" dirty="0" smtClean="0"/>
              <a:t>支持三种语言。</a:t>
            </a:r>
            <a:endParaRPr lang="en-US" altLang="zh-CN" dirty="0" smtClean="0"/>
          </a:p>
        </p:txBody>
      </p:sp>
      <p:pic>
        <p:nvPicPr>
          <p:cNvPr id="71682" name="Picture 2"/>
          <p:cNvPicPr>
            <a:picLocks noChangeAspect="1" noChangeArrowheads="1"/>
          </p:cNvPicPr>
          <p:nvPr/>
        </p:nvPicPr>
        <p:blipFill>
          <a:blip r:embed="rId3" cstate="print"/>
          <a:srcRect/>
          <a:stretch>
            <a:fillRect/>
          </a:stretch>
        </p:blipFill>
        <p:spPr bwMode="auto">
          <a:xfrm>
            <a:off x="3810000" y="1376363"/>
            <a:ext cx="1524000" cy="962025"/>
          </a:xfrm>
          <a:prstGeom prst="rect">
            <a:avLst/>
          </a:prstGeom>
          <a:noFill/>
          <a:ln w="9525">
            <a:noFill/>
            <a:miter lim="800000"/>
            <a:headEnd/>
            <a:tailEnd/>
          </a:ln>
        </p:spPr>
      </p:pic>
      <p:pic>
        <p:nvPicPr>
          <p:cNvPr id="71683" name="Picture 3"/>
          <p:cNvPicPr>
            <a:picLocks noChangeAspect="1" noChangeArrowheads="1"/>
          </p:cNvPicPr>
          <p:nvPr/>
        </p:nvPicPr>
        <p:blipFill>
          <a:blip r:embed="rId4" cstate="print"/>
          <a:srcRect/>
          <a:stretch>
            <a:fillRect/>
          </a:stretch>
        </p:blipFill>
        <p:spPr bwMode="auto">
          <a:xfrm>
            <a:off x="733425" y="4141788"/>
            <a:ext cx="3838575" cy="2095500"/>
          </a:xfrm>
          <a:prstGeom prst="rect">
            <a:avLst/>
          </a:prstGeom>
          <a:noFill/>
          <a:ln w="9525">
            <a:noFill/>
            <a:miter lim="800000"/>
            <a:headEnd/>
            <a:tailEnd/>
          </a:ln>
        </p:spPr>
      </p:pic>
      <p:pic>
        <p:nvPicPr>
          <p:cNvPr id="71684" name="Picture 4"/>
          <p:cNvPicPr>
            <a:picLocks noChangeAspect="1" noChangeArrowheads="1"/>
          </p:cNvPicPr>
          <p:nvPr/>
        </p:nvPicPr>
        <p:blipFill>
          <a:blip r:embed="rId5" cstate="print"/>
          <a:srcRect/>
          <a:stretch>
            <a:fillRect/>
          </a:stretch>
        </p:blipFill>
        <p:spPr bwMode="auto">
          <a:xfrm>
            <a:off x="5480050" y="2693988"/>
            <a:ext cx="3124200" cy="3543300"/>
          </a:xfrm>
          <a:prstGeom prst="rect">
            <a:avLst/>
          </a:prstGeom>
          <a:noFill/>
          <a:ln w="9525">
            <a:noFill/>
            <a:miter lim="800000"/>
            <a:headEnd/>
            <a:tailEnd/>
          </a:ln>
        </p:spPr>
      </p:pic>
      <p:cxnSp>
        <p:nvCxnSpPr>
          <p:cNvPr id="9" name="直接箭头连接符 8"/>
          <p:cNvCxnSpPr/>
          <p:nvPr/>
        </p:nvCxnSpPr>
        <p:spPr bwMode="auto">
          <a:xfrm flipH="1">
            <a:off x="3131840" y="2060848"/>
            <a:ext cx="1116124" cy="2160240"/>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11" name="直接箭头连接符 10"/>
          <p:cNvCxnSpPr/>
          <p:nvPr/>
        </p:nvCxnSpPr>
        <p:spPr bwMode="auto">
          <a:xfrm>
            <a:off x="5076056" y="2060848"/>
            <a:ext cx="468052" cy="792088"/>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2060921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登录后界面说明</a:t>
            </a:r>
            <a:endParaRPr lang="en-US" dirty="0"/>
          </a:p>
        </p:txBody>
      </p:sp>
      <p:pic>
        <p:nvPicPr>
          <p:cNvPr id="72706" name="Picture 2"/>
          <p:cNvPicPr>
            <a:picLocks noChangeAspect="1" noChangeArrowheads="1"/>
          </p:cNvPicPr>
          <p:nvPr/>
        </p:nvPicPr>
        <p:blipFill>
          <a:blip r:embed="rId3" cstate="print"/>
          <a:srcRect/>
          <a:stretch>
            <a:fillRect/>
          </a:stretch>
        </p:blipFill>
        <p:spPr bwMode="auto">
          <a:xfrm>
            <a:off x="755650" y="1376363"/>
            <a:ext cx="7848600" cy="4860925"/>
          </a:xfrm>
          <a:prstGeom prst="rect">
            <a:avLst/>
          </a:prstGeom>
          <a:noFill/>
          <a:ln w="9525">
            <a:noFill/>
            <a:miter lim="800000"/>
            <a:headEnd/>
            <a:tailEnd/>
          </a:ln>
        </p:spPr>
      </p:pic>
      <p:sp>
        <p:nvSpPr>
          <p:cNvPr id="6" name="矩形 5"/>
          <p:cNvSpPr/>
          <p:nvPr/>
        </p:nvSpPr>
        <p:spPr bwMode="auto">
          <a:xfrm>
            <a:off x="1979712" y="2495202"/>
            <a:ext cx="3132348" cy="396044"/>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7" name="TextBox 6"/>
          <p:cNvSpPr txBox="1"/>
          <p:nvPr/>
        </p:nvSpPr>
        <p:spPr bwMode="auto">
          <a:xfrm>
            <a:off x="2195736" y="2927250"/>
            <a:ext cx="2916324" cy="377947"/>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800" b="1" dirty="0" smtClean="0">
                <a:solidFill>
                  <a:schemeClr val="bg1">
                    <a:lumMod val="95000"/>
                  </a:schemeClr>
                </a:solidFill>
                <a:latin typeface="+mn-lt"/>
                <a:ea typeface="+mn-ea"/>
                <a:cs typeface="Arial" pitchFamily="34" charset="0"/>
              </a:rPr>
              <a:t>选择桌面或应用</a:t>
            </a:r>
            <a:endParaRPr lang="en-US" sz="1800" b="1" dirty="0" smtClean="0">
              <a:solidFill>
                <a:schemeClr val="bg1">
                  <a:lumMod val="95000"/>
                </a:schemeClr>
              </a:solidFill>
              <a:latin typeface="+mn-lt"/>
              <a:ea typeface="+mn-ea"/>
              <a:cs typeface="Arial" pitchFamily="34" charset="0"/>
            </a:endParaRPr>
          </a:p>
        </p:txBody>
      </p:sp>
      <p:sp>
        <p:nvSpPr>
          <p:cNvPr id="8" name="TextBox 7"/>
          <p:cNvSpPr txBox="1"/>
          <p:nvPr/>
        </p:nvSpPr>
        <p:spPr bwMode="auto">
          <a:xfrm>
            <a:off x="7380312" y="4007370"/>
            <a:ext cx="936104" cy="347170"/>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600" b="1" dirty="0" smtClean="0">
                <a:solidFill>
                  <a:schemeClr val="bg1">
                    <a:lumMod val="95000"/>
                  </a:schemeClr>
                </a:solidFill>
                <a:latin typeface="+mn-lt"/>
                <a:ea typeface="+mn-ea"/>
                <a:cs typeface="Arial" pitchFamily="34" charset="0"/>
              </a:rPr>
              <a:t>设置</a:t>
            </a:r>
            <a:endParaRPr lang="en-US" sz="1600" b="1" dirty="0" smtClean="0">
              <a:solidFill>
                <a:schemeClr val="bg1">
                  <a:lumMod val="95000"/>
                </a:schemeClr>
              </a:solidFill>
              <a:latin typeface="+mn-lt"/>
              <a:ea typeface="+mn-ea"/>
              <a:cs typeface="Arial" pitchFamily="34" charset="0"/>
            </a:endParaRPr>
          </a:p>
        </p:txBody>
      </p:sp>
      <p:cxnSp>
        <p:nvCxnSpPr>
          <p:cNvPr id="10" name="直接箭头连接符 9"/>
          <p:cNvCxnSpPr>
            <a:stCxn id="8" idx="0"/>
          </p:cNvCxnSpPr>
          <p:nvPr/>
        </p:nvCxnSpPr>
        <p:spPr bwMode="auto">
          <a:xfrm flipV="1">
            <a:off x="7848364" y="2675222"/>
            <a:ext cx="36004" cy="1332148"/>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243111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登录界面设置</a:t>
            </a:r>
            <a:endParaRPr lang="en-US" dirty="0"/>
          </a:p>
        </p:txBody>
      </p:sp>
      <p:pic>
        <p:nvPicPr>
          <p:cNvPr id="73730" name="Picture 2"/>
          <p:cNvPicPr>
            <a:picLocks noChangeAspect="1" noChangeArrowheads="1"/>
          </p:cNvPicPr>
          <p:nvPr/>
        </p:nvPicPr>
        <p:blipFill>
          <a:blip r:embed="rId3" cstate="print"/>
          <a:srcRect/>
          <a:stretch>
            <a:fillRect/>
          </a:stretch>
        </p:blipFill>
        <p:spPr bwMode="auto">
          <a:xfrm>
            <a:off x="6232525" y="1376363"/>
            <a:ext cx="2371725" cy="2324100"/>
          </a:xfrm>
          <a:prstGeom prst="rect">
            <a:avLst/>
          </a:prstGeom>
          <a:noFill/>
          <a:ln w="9525">
            <a:noFill/>
            <a:miter lim="800000"/>
            <a:headEnd/>
            <a:tailEnd/>
          </a:ln>
        </p:spPr>
      </p:pic>
      <p:pic>
        <p:nvPicPr>
          <p:cNvPr id="73732" name="Picture 4"/>
          <p:cNvPicPr>
            <a:picLocks noChangeAspect="1" noChangeArrowheads="1"/>
          </p:cNvPicPr>
          <p:nvPr/>
        </p:nvPicPr>
        <p:blipFill>
          <a:blip r:embed="rId4" cstate="print"/>
          <a:srcRect/>
          <a:stretch>
            <a:fillRect/>
          </a:stretch>
        </p:blipFill>
        <p:spPr bwMode="auto">
          <a:xfrm>
            <a:off x="755650" y="3626237"/>
            <a:ext cx="3816350" cy="2572389"/>
          </a:xfrm>
          <a:prstGeom prst="rect">
            <a:avLst/>
          </a:prstGeom>
          <a:noFill/>
          <a:ln w="9525">
            <a:solidFill>
              <a:schemeClr val="bg1">
                <a:lumMod val="50000"/>
              </a:schemeClr>
            </a:solidFill>
            <a:miter lim="800000"/>
            <a:headEnd/>
            <a:tailEnd/>
          </a:ln>
        </p:spPr>
      </p:pic>
      <p:pic>
        <p:nvPicPr>
          <p:cNvPr id="73733" name="Picture 5"/>
          <p:cNvPicPr>
            <a:picLocks noChangeAspect="1" noChangeArrowheads="1"/>
          </p:cNvPicPr>
          <p:nvPr/>
        </p:nvPicPr>
        <p:blipFill>
          <a:blip r:embed="rId5" cstate="print"/>
          <a:srcRect/>
          <a:stretch>
            <a:fillRect/>
          </a:stretch>
        </p:blipFill>
        <p:spPr bwMode="auto">
          <a:xfrm>
            <a:off x="4644230" y="3821113"/>
            <a:ext cx="3924300" cy="2409825"/>
          </a:xfrm>
          <a:prstGeom prst="rect">
            <a:avLst/>
          </a:prstGeom>
          <a:noFill/>
          <a:ln w="9525">
            <a:solidFill>
              <a:schemeClr val="bg1">
                <a:lumMod val="50000"/>
              </a:schemeClr>
            </a:solidFill>
            <a:miter lim="800000"/>
            <a:headEnd/>
            <a:tailEnd/>
          </a:ln>
        </p:spPr>
      </p:pic>
      <p:pic>
        <p:nvPicPr>
          <p:cNvPr id="8" name="Picture 3"/>
          <p:cNvPicPr>
            <a:picLocks noChangeAspect="1" noChangeArrowheads="1"/>
          </p:cNvPicPr>
          <p:nvPr/>
        </p:nvPicPr>
        <p:blipFill>
          <a:blip r:embed="rId6" cstate="print"/>
          <a:srcRect/>
          <a:stretch>
            <a:fillRect/>
          </a:stretch>
        </p:blipFill>
        <p:spPr bwMode="auto">
          <a:xfrm>
            <a:off x="755650" y="1412776"/>
            <a:ext cx="3838575" cy="2095500"/>
          </a:xfrm>
          <a:prstGeom prst="rect">
            <a:avLst/>
          </a:prstGeom>
          <a:noFill/>
          <a:ln w="9525">
            <a:solidFill>
              <a:schemeClr val="bg1">
                <a:lumMod val="50000"/>
              </a:schemeClr>
            </a:solidFill>
            <a:miter lim="800000"/>
            <a:headEnd/>
            <a:tailEnd/>
          </a:ln>
        </p:spPr>
      </p:pic>
      <p:cxnSp>
        <p:nvCxnSpPr>
          <p:cNvPr id="10" name="直接箭头连接符 9"/>
          <p:cNvCxnSpPr>
            <a:endCxn id="8" idx="3"/>
          </p:cNvCxnSpPr>
          <p:nvPr/>
        </p:nvCxnSpPr>
        <p:spPr bwMode="auto">
          <a:xfrm flipH="1">
            <a:off x="4594225" y="1988840"/>
            <a:ext cx="1885987" cy="471686"/>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13" name="直接箭头连接符 12"/>
          <p:cNvCxnSpPr/>
          <p:nvPr/>
        </p:nvCxnSpPr>
        <p:spPr bwMode="auto">
          <a:xfrm flipH="1">
            <a:off x="4355976" y="2816932"/>
            <a:ext cx="2160240" cy="899406"/>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15" name="直接箭头连接符 14"/>
          <p:cNvCxnSpPr/>
          <p:nvPr/>
        </p:nvCxnSpPr>
        <p:spPr bwMode="auto">
          <a:xfrm flipH="1">
            <a:off x="7236296" y="3212976"/>
            <a:ext cx="72008" cy="50336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16" name="TextBox 15"/>
          <p:cNvSpPr txBox="1"/>
          <p:nvPr/>
        </p:nvSpPr>
        <p:spPr bwMode="auto">
          <a:xfrm>
            <a:off x="7704348" y="3320988"/>
            <a:ext cx="719882"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b="1" dirty="0" smtClean="0">
                <a:solidFill>
                  <a:schemeClr val="bg1">
                    <a:lumMod val="95000"/>
                  </a:schemeClr>
                </a:solidFill>
                <a:latin typeface="+mn-lt"/>
                <a:ea typeface="+mn-ea"/>
                <a:cs typeface="Arial" pitchFamily="34" charset="0"/>
              </a:rPr>
              <a:t>注销</a:t>
            </a:r>
            <a:endParaRPr lang="en-US" sz="1400" b="1" dirty="0" smtClean="0">
              <a:solidFill>
                <a:schemeClr val="bg1">
                  <a:lumMod val="95000"/>
                </a:schemeClr>
              </a:solidFill>
              <a:latin typeface="+mn-lt"/>
              <a:ea typeface="+mn-ea"/>
              <a:cs typeface="Arial" pitchFamily="34" charset="0"/>
            </a:endParaRPr>
          </a:p>
        </p:txBody>
      </p:sp>
    </p:spTree>
    <p:extLst>
      <p:ext uri="{BB962C8B-B14F-4D97-AF65-F5344CB8AC3E}">
        <p14:creationId xmlns:p14="http://schemas.microsoft.com/office/powerpoint/2010/main" val="2967836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sz="quarter"/>
          </p:nvPr>
        </p:nvSpPr>
        <p:spPr>
          <a:xfrm>
            <a:off x="755650" y="1419225"/>
            <a:ext cx="6372634" cy="1470025"/>
          </a:xfrm>
        </p:spPr>
        <p:txBody>
          <a:bodyPr/>
          <a:lstStyle/>
          <a:p>
            <a:r>
              <a:rPr lang="zh-CN" altLang="en-US" dirty="0" smtClean="0"/>
              <a:t>华为桌面云终端</a:t>
            </a:r>
            <a:r>
              <a:rPr lang="en-US" altLang="zh-CN" dirty="0" smtClean="0"/>
              <a:t/>
            </a:r>
            <a:br>
              <a:rPr lang="en-US" altLang="zh-CN" dirty="0" smtClean="0"/>
            </a:br>
            <a:r>
              <a:rPr lang="zh-CN" altLang="en-US" dirty="0" smtClean="0"/>
              <a:t>使用介绍</a:t>
            </a:r>
            <a:endParaRPr lang="zh-CN" altLang="en-US" dirty="0"/>
          </a:p>
        </p:txBody>
      </p:sp>
      <p:sp>
        <p:nvSpPr>
          <p:cNvPr id="11267" name="DtsShapeName" descr="8CE5295821885C70CB254E5500C4G505083E@F83E@PB26513!!!!!!BIHO@]b26513!!!!@5E19B011306188854E31!籽吓纪撑泞变/qqu!!!!!!!!!!!!!!!!!!!!!!!!!!!!!!!!!!!!!!!!!!!!!!!!!!!!!!!!!!!!!!!!!!!!!!!!!!!!!!!!!!!!!!!!!!!!!!!!!!!!!!!!!!!!!!!!!!!!!!!!!!!!!!!!!!!!!!!!!!!!!!!!!!!!!!!!!!!!!!!!!!!!!!!!!!!!!!!!!!!!!!!!!!!!!!!!!!!!!!!!!!!!!!!!!!!!!!!!!!!!!!!!!!!!!!!!!!!!!!!!!!!!!!!!!!!!!!!!!!!!!!!!!!!!!!!!!!!!!!!!!!!!!!!!!!!!!!!!!!!!!!!!!!!!!!!!!!!!!!!!!!!!!!!!!!!!!!!!!!!!!!!!!!!!!!!!!!!!!!!!!!!!!!!!!!!!!!!!!!!!!!!!!!!!!!!!!!!!!!!!!!!!!!!!!!!!!!!!!!!!!!!!!!!!!!!!!!!!!!!!!!!!!!!!!!!!!!!!!!!!!!!!!!!!!!!!!!!!!!!!!!!!!!!!!!!!!!!!!!!!!!!!!!!!!!!!!!!!!!!!!!!!!!!!!!!!!!!!!!!!!!!!!!!!!!!!!!!!!!!!!!!!!!!!!!!!!!!!!!!!!!!!!!!!!!!!!!!!!!!!!!!!!!!!!!!!!!!!!!!!!!!!!!!!!!!!!!!!!!!!!!!!!!!!!!!!!!!!!!!!!!!!!!!!!!!!!!!!!!!!!!!!!!!!!!!!!!!!!!!!!!!!!!!!!!!!!!!!!!!!!!!!!!!!!!!!!!!!!!!!!!!!!!!!!!!!!!!!!!!!!!!!!!!!!!!!!!!!!!!!!!!!!!!!!!!!!!!!!!!!!!!!!!!!!!!!!!!!!!!!!!!!!!!!!!!!!!!!!!!!!!!!!!!!!!!!!!!!!!!!!!!!!!!!!!!!!!!!!!!!!!!!!!!!!!!!!!!!!!!!!!!!!!!!!!!!!!!!!!!!!!!!!!!!!!!!!!!!!!!!!!!!!!!!!!!!!!!!!!!!!!!!!!!!!!!!!!!!!!!!!!!!!!!!!!!!!!!!!!!!!!!!!!!!!!!!!!!!!!!!!!!!!!!!!!!!!!!!!!!!!!!!!!!!!!!!!!!!!!!!!!!!!!!!!!!!!!!!!!!!!!!!!!!!!!!!!!!!!!!!!!!!!!!!!!!!!!!!!!!!!!!!!!!!!!!!!!!!!!!!!!!!!!!!!!!!!!!!!!!!!!!!!!!!!!!!!!!!!!!!!!!!!!!!!!!!!!!!!!!!!!!!!!!!!!!!!!!!!!!!!!!!!!!!!!!!!!!!!!!!!!!!!!!!!!!!!!!!!!!!!!!!!!!!!!!!!!!!!!!!!!!!!!!!!!!!!!!!!!!!!!!!!!!!!!!!!!!!!!!!!!!!!!!!!!!!!!!!!!!!!!!!!!!!!!!!!!!!!!!!!!!!!!!!!!!!!!!!!!!!!!!!!!!!!!!!!!!!!!!!!!!!!!!!!!!!!!!!!!!!!!!!!!!!!!!!!!!!!!!!!!!!!!!!!!!!!!!!!!!!!!!!!!!!!!!!!!!!!!!!!!!!!!!!!!!!!!!!!!!!!!!!!!!!!!!!!!!!!!!!!!!!!!!!!!!!!!!!!!!!!!!!!!!!!!!!!!!!!!!!!!!!!!!!!!!!!!!!!!!!!!!!!!!!!!!!!!!!!!!!!!!!!!!!!!!!!!!!!!!!!!!!!!!!!!!!!!!!!!!!!!!!!!!!!!!!!!!!!!!!!!!!!!!!!!!!!!!!!!!!!!!!!!!!!!!!!!!!!!!!!!!!!!!!!!!!!!!!!!!!!!!!!!!!!!!!!!!!!!!!!!!!!!!!!!!!!!!!!!!!!!!!!!!!!!!!!!!!!!!!!!!!!!!!!!!!!!!!!!!!!!!!!!!!!!!!!!!!!!!!!!!!!!!!!!!!!!!!!!!!!!!!!!!!!!!!!!!!!!!!!!!!!!!!!!!!!!!!!!!!!!!!!!!!!!!!!!!!!!!!!!!!!!!!!!!!!!!!!!!!!!!!!!!!!!!!!!!!!!!!!!!!!!!!!!!!!!!!!!!!!!!!!!!!!!!!!!!!!!!!!!!!!!!!!!!!!!!!!!!!!!!!!!!!!!!!!!!!!!!!!!!!!!!!!!!!!!!!!!!!!!!!!!!!!!!!!!!!!!!!!!!!!!!!!!!!!!!!!!!!!!!!!!!!!!!!!!!!!!!!!!!!!!!!!!!!!!!!!!!!!!!!!!!!!!!!!!!!!!!!!!!!!!!!!!!!!!!!!!!!!!!!!!!!!!!!!!!!!!!!!!!!!!!!!!!!!!!!!!!!!!!!!!!!!!!!!!!!!!!!!!!!!!!!!!!!!!!!!!!!!!!!!!!!!!!!!!!!!!!!!!!!!!!!!!!!!!!!!!!!!!!!!!!!!!!!!!!!!!!!!!!!!!!!!!!!!!!!!!!!!!!!!!!!!!!!!!!!!!!!!!!!1!1" hidden="1"/>
          <p:cNvSpPr>
            <a:spLocks noChangeArrowheads="1"/>
          </p:cNvSpPr>
          <p:nvPr/>
        </p:nvSpPr>
        <p:spPr bwMode="auto">
          <a:xfrm>
            <a:off x="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1118300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虚拟桌面管理</a:t>
            </a:r>
            <a:endParaRPr lang="en-US" dirty="0"/>
          </a:p>
        </p:txBody>
      </p:sp>
      <p:sp>
        <p:nvSpPr>
          <p:cNvPr id="3" name="文本占位符 2"/>
          <p:cNvSpPr>
            <a:spLocks noGrp="1"/>
          </p:cNvSpPr>
          <p:nvPr>
            <p:ph type="body" sz="quarter" idx="10"/>
          </p:nvPr>
        </p:nvSpPr>
        <p:spPr>
          <a:xfrm>
            <a:off x="757137" y="5281545"/>
            <a:ext cx="3887787" cy="1452723"/>
          </a:xfrm>
        </p:spPr>
        <p:txBody>
          <a:bodyPr/>
          <a:lstStyle/>
          <a:p>
            <a:r>
              <a:rPr lang="zh-CN" altLang="en-US" sz="1800" dirty="0" smtClean="0"/>
              <a:t>桌面无法正常登录时可以通过自助维护平台进登录桌面进行恢复。</a:t>
            </a:r>
            <a:endParaRPr lang="en-US" sz="1800" dirty="0"/>
          </a:p>
        </p:txBody>
      </p:sp>
      <p:pic>
        <p:nvPicPr>
          <p:cNvPr id="74755" name="Picture 3"/>
          <p:cNvPicPr>
            <a:picLocks noChangeAspect="1" noChangeArrowheads="1"/>
          </p:cNvPicPr>
          <p:nvPr/>
        </p:nvPicPr>
        <p:blipFill>
          <a:blip r:embed="rId3" cstate="print"/>
          <a:srcRect/>
          <a:stretch>
            <a:fillRect/>
          </a:stretch>
        </p:blipFill>
        <p:spPr bwMode="auto">
          <a:xfrm>
            <a:off x="755650" y="3517274"/>
            <a:ext cx="3060266" cy="1639918"/>
          </a:xfrm>
          <a:prstGeom prst="rect">
            <a:avLst/>
          </a:prstGeom>
          <a:noFill/>
          <a:ln w="9525">
            <a:noFill/>
            <a:miter lim="800000"/>
            <a:headEnd/>
            <a:tailEnd/>
          </a:ln>
        </p:spPr>
      </p:pic>
      <p:pic>
        <p:nvPicPr>
          <p:cNvPr id="74756" name="Picture 4"/>
          <p:cNvPicPr>
            <a:picLocks noChangeAspect="1" noChangeArrowheads="1"/>
          </p:cNvPicPr>
          <p:nvPr/>
        </p:nvPicPr>
        <p:blipFill>
          <a:blip r:embed="rId4" cstate="print"/>
          <a:srcRect/>
          <a:stretch>
            <a:fillRect/>
          </a:stretch>
        </p:blipFill>
        <p:spPr bwMode="auto">
          <a:xfrm>
            <a:off x="3520802" y="1376363"/>
            <a:ext cx="1663266" cy="1643621"/>
          </a:xfrm>
          <a:prstGeom prst="rect">
            <a:avLst/>
          </a:prstGeom>
          <a:noFill/>
          <a:ln w="9525">
            <a:noFill/>
            <a:miter lim="800000"/>
            <a:headEnd/>
            <a:tailEnd/>
          </a:ln>
        </p:spPr>
      </p:pic>
      <p:pic>
        <p:nvPicPr>
          <p:cNvPr id="8" name="Picture 5"/>
          <p:cNvPicPr>
            <a:picLocks noChangeAspect="1" noChangeArrowheads="1"/>
          </p:cNvPicPr>
          <p:nvPr/>
        </p:nvPicPr>
        <p:blipFill>
          <a:blip r:embed="rId5" cstate="print"/>
          <a:srcRect/>
          <a:stretch>
            <a:fillRect/>
          </a:stretch>
        </p:blipFill>
        <p:spPr bwMode="auto">
          <a:xfrm>
            <a:off x="4572000" y="3494720"/>
            <a:ext cx="3384178" cy="2742568"/>
          </a:xfrm>
          <a:prstGeom prst="rect">
            <a:avLst/>
          </a:prstGeom>
          <a:noFill/>
          <a:ln w="9525">
            <a:noFill/>
            <a:miter lim="800000"/>
            <a:headEnd/>
            <a:tailEnd/>
          </a:ln>
        </p:spPr>
      </p:pic>
      <p:sp>
        <p:nvSpPr>
          <p:cNvPr id="9" name="矩形 8"/>
          <p:cNvSpPr/>
          <p:nvPr/>
        </p:nvSpPr>
        <p:spPr bwMode="auto">
          <a:xfrm>
            <a:off x="4240902" y="2744515"/>
            <a:ext cx="180000" cy="18002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cxnSp>
        <p:nvCxnSpPr>
          <p:cNvPr id="11" name="直接箭头连接符 10"/>
          <p:cNvCxnSpPr>
            <a:stCxn id="9" idx="2"/>
          </p:cNvCxnSpPr>
          <p:nvPr/>
        </p:nvCxnSpPr>
        <p:spPr bwMode="auto">
          <a:xfrm flipH="1">
            <a:off x="3779912" y="2924535"/>
            <a:ext cx="550990" cy="612477"/>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12" name="矩形 11"/>
          <p:cNvSpPr/>
          <p:nvPr/>
        </p:nvSpPr>
        <p:spPr bwMode="auto">
          <a:xfrm>
            <a:off x="4456906" y="2744515"/>
            <a:ext cx="180020" cy="18002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cxnSp>
        <p:nvCxnSpPr>
          <p:cNvPr id="14" name="直接箭头连接符 13"/>
          <p:cNvCxnSpPr>
            <a:stCxn id="12" idx="2"/>
          </p:cNvCxnSpPr>
          <p:nvPr/>
        </p:nvCxnSpPr>
        <p:spPr bwMode="auto">
          <a:xfrm>
            <a:off x="4546916" y="2924535"/>
            <a:ext cx="97092" cy="576473"/>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20" name="矩形 19"/>
          <p:cNvSpPr/>
          <p:nvPr/>
        </p:nvSpPr>
        <p:spPr bwMode="auto">
          <a:xfrm>
            <a:off x="4699347" y="2749686"/>
            <a:ext cx="180020" cy="18002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1" name="矩形 20"/>
          <p:cNvSpPr/>
          <p:nvPr/>
        </p:nvSpPr>
        <p:spPr bwMode="auto">
          <a:xfrm>
            <a:off x="4932041" y="2747591"/>
            <a:ext cx="180020" cy="18002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5" name="TextBox 24"/>
          <p:cNvSpPr txBox="1"/>
          <p:nvPr/>
        </p:nvSpPr>
        <p:spPr bwMode="auto">
          <a:xfrm>
            <a:off x="4680012" y="3112608"/>
            <a:ext cx="1728192"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dirty="0" smtClean="0">
                <a:solidFill>
                  <a:srgbClr val="000000"/>
                </a:solidFill>
                <a:latin typeface="+mn-lt"/>
                <a:ea typeface="+mn-ea"/>
                <a:cs typeface="Arial" pitchFamily="34" charset="0"/>
              </a:rPr>
              <a:t>重起    强制重起</a:t>
            </a:r>
            <a:endParaRPr lang="en-US" sz="1400" dirty="0" smtClean="0">
              <a:solidFill>
                <a:srgbClr val="000000"/>
              </a:solidFill>
              <a:latin typeface="+mn-lt"/>
              <a:ea typeface="+mn-ea"/>
              <a:cs typeface="Arial" pitchFamily="34" charset="0"/>
            </a:endParaRPr>
          </a:p>
        </p:txBody>
      </p:sp>
      <p:cxnSp>
        <p:nvCxnSpPr>
          <p:cNvPr id="27" name="直接箭头连接符 26"/>
          <p:cNvCxnSpPr>
            <a:stCxn id="20" idx="2"/>
          </p:cNvCxnSpPr>
          <p:nvPr/>
        </p:nvCxnSpPr>
        <p:spPr bwMode="auto">
          <a:xfrm>
            <a:off x="4789357" y="2929706"/>
            <a:ext cx="142683" cy="21126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29" name="直接箭头连接符 28"/>
          <p:cNvCxnSpPr>
            <a:stCxn id="21" idx="3"/>
            <a:endCxn id="25" idx="0"/>
          </p:cNvCxnSpPr>
          <p:nvPr/>
        </p:nvCxnSpPr>
        <p:spPr bwMode="auto">
          <a:xfrm>
            <a:off x="5112061" y="2837601"/>
            <a:ext cx="432047" cy="275007"/>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556305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虚拟桌面管理</a:t>
            </a:r>
            <a:endParaRPr lang="en-US" dirty="0"/>
          </a:p>
        </p:txBody>
      </p:sp>
      <p:pic>
        <p:nvPicPr>
          <p:cNvPr id="77829" name="Picture 5"/>
          <p:cNvPicPr>
            <a:picLocks noChangeAspect="1" noChangeArrowheads="1"/>
          </p:cNvPicPr>
          <p:nvPr/>
        </p:nvPicPr>
        <p:blipFill>
          <a:blip r:embed="rId3" cstate="print"/>
          <a:srcRect/>
          <a:stretch>
            <a:fillRect/>
          </a:stretch>
        </p:blipFill>
        <p:spPr bwMode="auto">
          <a:xfrm>
            <a:off x="755650" y="1962806"/>
            <a:ext cx="7848600" cy="4238501"/>
          </a:xfrm>
          <a:prstGeom prst="rect">
            <a:avLst/>
          </a:prstGeom>
          <a:noFill/>
          <a:ln w="9525">
            <a:noFill/>
            <a:miter lim="800000"/>
            <a:headEnd/>
            <a:tailEnd/>
          </a:ln>
        </p:spPr>
      </p:pic>
      <p:sp>
        <p:nvSpPr>
          <p:cNvPr id="8" name="矩形 7"/>
          <p:cNvSpPr/>
          <p:nvPr/>
        </p:nvSpPr>
        <p:spPr bwMode="auto">
          <a:xfrm>
            <a:off x="2609720" y="1965910"/>
            <a:ext cx="4140460" cy="396044"/>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9" name="TextBox 8"/>
          <p:cNvSpPr txBox="1"/>
          <p:nvPr/>
        </p:nvSpPr>
        <p:spPr bwMode="auto">
          <a:xfrm>
            <a:off x="3815916" y="1376363"/>
            <a:ext cx="1566174" cy="377947"/>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800" dirty="0" smtClean="0">
                <a:solidFill>
                  <a:srgbClr val="000000"/>
                </a:solidFill>
                <a:latin typeface="+mn-lt"/>
                <a:ea typeface="+mn-ea"/>
                <a:cs typeface="Arial" pitchFamily="34" charset="0"/>
              </a:rPr>
              <a:t>功能菜单</a:t>
            </a:r>
            <a:endParaRPr lang="en-US" sz="1800" dirty="0" smtClean="0">
              <a:solidFill>
                <a:srgbClr val="000000"/>
              </a:solidFill>
              <a:latin typeface="+mn-lt"/>
              <a:ea typeface="+mn-ea"/>
              <a:cs typeface="Arial" pitchFamily="34" charset="0"/>
            </a:endParaRPr>
          </a:p>
        </p:txBody>
      </p:sp>
      <p:cxnSp>
        <p:nvCxnSpPr>
          <p:cNvPr id="11" name="直接箭头连接符 10"/>
          <p:cNvCxnSpPr/>
          <p:nvPr/>
        </p:nvCxnSpPr>
        <p:spPr bwMode="auto">
          <a:xfrm flipH="1">
            <a:off x="4301971" y="1628939"/>
            <a:ext cx="270029" cy="346715"/>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12" name="TextBox 11"/>
          <p:cNvSpPr txBox="1"/>
          <p:nvPr/>
        </p:nvSpPr>
        <p:spPr bwMode="auto">
          <a:xfrm>
            <a:off x="2411760" y="4761148"/>
            <a:ext cx="1404156"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dirty="0" smtClean="0">
                <a:solidFill>
                  <a:srgbClr val="000000"/>
                </a:solidFill>
                <a:latin typeface="+mn-lt"/>
                <a:ea typeface="+mn-ea"/>
                <a:cs typeface="Arial" pitchFamily="34" charset="0"/>
              </a:rPr>
              <a:t>自用维护工具</a:t>
            </a:r>
            <a:endParaRPr lang="en-US" sz="1400" dirty="0" smtClean="0">
              <a:solidFill>
                <a:srgbClr val="000000"/>
              </a:solidFill>
              <a:latin typeface="+mn-lt"/>
              <a:ea typeface="+mn-ea"/>
              <a:cs typeface="Arial" pitchFamily="34" charset="0"/>
            </a:endParaRPr>
          </a:p>
        </p:txBody>
      </p:sp>
      <p:sp>
        <p:nvSpPr>
          <p:cNvPr id="13" name="TextBox 12"/>
          <p:cNvSpPr txBox="1"/>
          <p:nvPr/>
        </p:nvSpPr>
        <p:spPr bwMode="auto">
          <a:xfrm>
            <a:off x="6588224" y="4725144"/>
            <a:ext cx="1404156"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dirty="0" smtClean="0">
                <a:solidFill>
                  <a:srgbClr val="000000"/>
                </a:solidFill>
                <a:latin typeface="+mn-lt"/>
                <a:ea typeface="+mn-ea"/>
                <a:cs typeface="Arial" pitchFamily="34" charset="0"/>
              </a:rPr>
              <a:t>使用指导教程</a:t>
            </a:r>
            <a:endParaRPr lang="en-US" sz="1400" dirty="0" smtClean="0">
              <a:solidFill>
                <a:srgbClr val="000000"/>
              </a:solidFill>
              <a:latin typeface="+mn-lt"/>
              <a:ea typeface="+mn-ea"/>
              <a:cs typeface="Arial" pitchFamily="34" charset="0"/>
            </a:endParaRPr>
          </a:p>
        </p:txBody>
      </p:sp>
      <p:sp>
        <p:nvSpPr>
          <p:cNvPr id="14" name="矩形 13"/>
          <p:cNvSpPr/>
          <p:nvPr/>
        </p:nvSpPr>
        <p:spPr bwMode="auto">
          <a:xfrm>
            <a:off x="755650" y="2348880"/>
            <a:ext cx="468000" cy="576064"/>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5" name="矩形 14"/>
          <p:cNvSpPr/>
          <p:nvPr/>
        </p:nvSpPr>
        <p:spPr bwMode="auto">
          <a:xfrm>
            <a:off x="755650" y="2996952"/>
            <a:ext cx="467978" cy="54006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2655520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对象 2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66" name="think-cell Slide" r:id="rId23" imgW="360" imgH="360" progId="">
                  <p:embed/>
                </p:oleObj>
              </mc:Choice>
              <mc:Fallback>
                <p:oleObj name="think-cell Slide" r:id="rId23" imgW="360" imgH="360" progId="">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077" name="Picture 5"/>
          <p:cNvPicPr>
            <a:picLocks noChangeAspect="1" noChangeArrowheads="1"/>
          </p:cNvPicPr>
          <p:nvPr>
            <p:custDataLst>
              <p:tags r:id="rId3"/>
            </p:custDataLst>
          </p:nvPr>
        </p:nvPicPr>
        <p:blipFill>
          <a:blip r:embed="rId25" cstate="print"/>
          <a:srcRect/>
          <a:stretch>
            <a:fillRect/>
          </a:stretch>
        </p:blipFill>
        <p:spPr bwMode="auto">
          <a:xfrm>
            <a:off x="3923928" y="2096852"/>
            <a:ext cx="4680322" cy="2630495"/>
          </a:xfrm>
          <a:prstGeom prst="rect">
            <a:avLst/>
          </a:prstGeom>
          <a:noFill/>
          <a:ln w="9525">
            <a:noFill/>
            <a:miter lim="800000"/>
            <a:headEnd/>
            <a:tailEnd/>
          </a:ln>
        </p:spPr>
      </p:pic>
      <p:pic>
        <p:nvPicPr>
          <p:cNvPr id="3076" name="Picture 4"/>
          <p:cNvPicPr>
            <a:picLocks noChangeAspect="1" noChangeArrowheads="1"/>
          </p:cNvPicPr>
          <p:nvPr>
            <p:custDataLst>
              <p:tags r:id="rId4"/>
            </p:custDataLst>
          </p:nvPr>
        </p:nvPicPr>
        <p:blipFill>
          <a:blip r:embed="rId26" cstate="print"/>
          <a:srcRect/>
          <a:stretch>
            <a:fillRect/>
          </a:stretch>
        </p:blipFill>
        <p:spPr bwMode="auto">
          <a:xfrm>
            <a:off x="755650" y="3861581"/>
            <a:ext cx="2944886" cy="2267719"/>
          </a:xfrm>
          <a:prstGeom prst="rect">
            <a:avLst/>
          </a:prstGeom>
          <a:noFill/>
          <a:ln w="9525">
            <a:noFill/>
            <a:miter lim="800000"/>
            <a:headEnd/>
            <a:tailEnd/>
          </a:ln>
        </p:spPr>
      </p:pic>
      <p:pic>
        <p:nvPicPr>
          <p:cNvPr id="3074" name="Picture 2"/>
          <p:cNvPicPr>
            <a:picLocks noChangeAspect="1" noChangeArrowheads="1"/>
          </p:cNvPicPr>
          <p:nvPr>
            <p:custDataLst>
              <p:tags r:id="rId5"/>
            </p:custDataLst>
          </p:nvPr>
        </p:nvPicPr>
        <p:blipFill>
          <a:blip r:embed="rId27" cstate="print"/>
          <a:srcRect/>
          <a:stretch>
            <a:fillRect/>
          </a:stretch>
        </p:blipFill>
        <p:spPr bwMode="auto">
          <a:xfrm>
            <a:off x="755650" y="1394236"/>
            <a:ext cx="6848475" cy="619125"/>
          </a:xfrm>
          <a:prstGeom prst="rect">
            <a:avLst/>
          </a:prstGeom>
          <a:noFill/>
          <a:ln w="9525">
            <a:noFill/>
            <a:miter lim="800000"/>
            <a:headEnd/>
            <a:tailEnd/>
          </a:ln>
        </p:spPr>
      </p:pic>
      <p:sp>
        <p:nvSpPr>
          <p:cNvPr id="2" name="标题 1"/>
          <p:cNvSpPr>
            <a:spLocks noGrp="1"/>
          </p:cNvSpPr>
          <p:nvPr>
            <p:ph type="title"/>
            <p:custDataLst>
              <p:tags r:id="rId6"/>
            </p:custDataLst>
          </p:nvPr>
        </p:nvSpPr>
        <p:spPr/>
        <p:txBody>
          <a:bodyPr/>
          <a:lstStyle/>
          <a:p>
            <a:r>
              <a:rPr lang="zh-CN" altLang="en-US" smtClean="0"/>
              <a:t>虚拟桌面功能菜单栏</a:t>
            </a:r>
            <a:endParaRPr lang="en-US" dirty="0"/>
          </a:p>
        </p:txBody>
      </p:sp>
      <p:pic>
        <p:nvPicPr>
          <p:cNvPr id="78854" name="Picture 6"/>
          <p:cNvPicPr>
            <a:picLocks noChangeAspect="1" noChangeArrowheads="1"/>
          </p:cNvPicPr>
          <p:nvPr>
            <p:custDataLst>
              <p:tags r:id="rId7"/>
            </p:custDataLst>
          </p:nvPr>
        </p:nvPicPr>
        <p:blipFill>
          <a:blip r:embed="rId28" cstate="print"/>
          <a:srcRect/>
          <a:stretch>
            <a:fillRect/>
          </a:stretch>
        </p:blipFill>
        <p:spPr bwMode="auto">
          <a:xfrm>
            <a:off x="827584" y="2202557"/>
            <a:ext cx="1638300" cy="1514475"/>
          </a:xfrm>
          <a:prstGeom prst="rect">
            <a:avLst/>
          </a:prstGeom>
          <a:noFill/>
          <a:ln w="9525">
            <a:noFill/>
            <a:miter lim="800000"/>
            <a:headEnd/>
            <a:tailEnd/>
          </a:ln>
        </p:spPr>
      </p:pic>
      <p:sp>
        <p:nvSpPr>
          <p:cNvPr id="9" name="椭圆 8"/>
          <p:cNvSpPr/>
          <p:nvPr>
            <p:custDataLst>
              <p:tags r:id="rId8"/>
            </p:custDataLst>
          </p:nvPr>
        </p:nvSpPr>
        <p:spPr bwMode="auto">
          <a:xfrm>
            <a:off x="2303748" y="1376363"/>
            <a:ext cx="252028" cy="252437"/>
          </a:xfrm>
          <a:prstGeom prst="ellipse">
            <a:avLst/>
          </a:prstGeom>
          <a:solidFill>
            <a:srgbClr val="FFFF00"/>
          </a:solidFill>
          <a:ln w="9525" cap="flat" cmpd="sng" algn="ctr">
            <a:solidFill>
              <a:srgbClr val="FF090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FF0000"/>
                </a:solidFill>
                <a:effectLst/>
                <a:latin typeface="FrutigerNext LT Regular" pitchFamily="34" charset="0"/>
                <a:ea typeface="宋体" pitchFamily="2" charset="-122"/>
              </a:rPr>
              <a:t>1</a:t>
            </a:r>
          </a:p>
        </p:txBody>
      </p:sp>
      <p:sp>
        <p:nvSpPr>
          <p:cNvPr id="10" name="椭圆 9"/>
          <p:cNvSpPr/>
          <p:nvPr>
            <p:custDataLst>
              <p:tags r:id="rId9"/>
            </p:custDataLst>
          </p:nvPr>
        </p:nvSpPr>
        <p:spPr bwMode="auto">
          <a:xfrm>
            <a:off x="3959932" y="1394236"/>
            <a:ext cx="252028" cy="252437"/>
          </a:xfrm>
          <a:prstGeom prst="ellipse">
            <a:avLst/>
          </a:prstGeom>
          <a:solidFill>
            <a:srgbClr val="FFFF00"/>
          </a:solidFill>
          <a:ln w="9525" cap="flat" cmpd="sng" algn="ctr">
            <a:solidFill>
              <a:srgbClr val="FF090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FF0000"/>
                </a:solidFill>
                <a:effectLst/>
                <a:latin typeface="FrutigerNext LT Regular" pitchFamily="34" charset="0"/>
                <a:ea typeface="宋体" pitchFamily="2" charset="-122"/>
              </a:rPr>
              <a:t>2</a:t>
            </a:r>
          </a:p>
        </p:txBody>
      </p:sp>
      <p:sp>
        <p:nvSpPr>
          <p:cNvPr id="11" name="椭圆 10"/>
          <p:cNvSpPr/>
          <p:nvPr>
            <p:custDataLst>
              <p:tags r:id="rId10"/>
            </p:custDataLst>
          </p:nvPr>
        </p:nvSpPr>
        <p:spPr bwMode="auto">
          <a:xfrm>
            <a:off x="5580112" y="1376363"/>
            <a:ext cx="252028" cy="252437"/>
          </a:xfrm>
          <a:prstGeom prst="ellipse">
            <a:avLst/>
          </a:prstGeom>
          <a:solidFill>
            <a:srgbClr val="FFFF00"/>
          </a:solidFill>
          <a:ln w="9525" cap="flat" cmpd="sng" algn="ctr">
            <a:solidFill>
              <a:srgbClr val="FF090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sz="1400" dirty="0" smtClean="0">
                <a:solidFill>
                  <a:srgbClr val="FF0000"/>
                </a:solidFill>
                <a:ea typeface="宋体" pitchFamily="2" charset="-122"/>
              </a:rPr>
              <a:t>3</a:t>
            </a:r>
            <a:endParaRPr kumimoji="0" lang="en-US" sz="1400" b="0" i="0" u="none" strike="noStrike" cap="none" normalizeH="0" baseline="0" dirty="0" smtClean="0">
              <a:ln>
                <a:noFill/>
              </a:ln>
              <a:solidFill>
                <a:srgbClr val="FF0000"/>
              </a:solidFill>
              <a:effectLst/>
              <a:latin typeface="FrutigerNext LT Regular" pitchFamily="34" charset="0"/>
              <a:ea typeface="宋体" pitchFamily="2" charset="-122"/>
            </a:endParaRPr>
          </a:p>
        </p:txBody>
      </p:sp>
      <p:sp>
        <p:nvSpPr>
          <p:cNvPr id="12" name="椭圆 11"/>
          <p:cNvSpPr/>
          <p:nvPr>
            <p:custDataLst>
              <p:tags r:id="rId11"/>
            </p:custDataLst>
          </p:nvPr>
        </p:nvSpPr>
        <p:spPr bwMode="auto">
          <a:xfrm>
            <a:off x="6408204" y="1376363"/>
            <a:ext cx="252028" cy="252437"/>
          </a:xfrm>
          <a:prstGeom prst="ellipse">
            <a:avLst/>
          </a:prstGeom>
          <a:solidFill>
            <a:srgbClr val="FFFF00"/>
          </a:solidFill>
          <a:ln w="9525" cap="flat" cmpd="sng" algn="ctr">
            <a:solidFill>
              <a:srgbClr val="FF090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FF0000"/>
                </a:solidFill>
                <a:effectLst/>
                <a:latin typeface="FrutigerNext LT Regular" pitchFamily="34" charset="0"/>
                <a:ea typeface="宋体" pitchFamily="2" charset="-122"/>
              </a:rPr>
              <a:t>4</a:t>
            </a:r>
          </a:p>
        </p:txBody>
      </p:sp>
      <p:sp>
        <p:nvSpPr>
          <p:cNvPr id="13" name="椭圆 12"/>
          <p:cNvSpPr/>
          <p:nvPr>
            <p:custDataLst>
              <p:tags r:id="rId12"/>
            </p:custDataLst>
          </p:nvPr>
        </p:nvSpPr>
        <p:spPr bwMode="auto">
          <a:xfrm>
            <a:off x="2483768" y="2204864"/>
            <a:ext cx="252028" cy="252437"/>
          </a:xfrm>
          <a:prstGeom prst="ellipse">
            <a:avLst/>
          </a:prstGeom>
          <a:solidFill>
            <a:srgbClr val="FFFF00"/>
          </a:solidFill>
          <a:ln w="9525" cap="flat" cmpd="sng" algn="ctr">
            <a:solidFill>
              <a:srgbClr val="FF090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FF0000"/>
                </a:solidFill>
                <a:effectLst/>
                <a:latin typeface="FrutigerNext LT Regular" pitchFamily="34" charset="0"/>
                <a:ea typeface="宋体" pitchFamily="2" charset="-122"/>
              </a:rPr>
              <a:t>1</a:t>
            </a:r>
          </a:p>
        </p:txBody>
      </p:sp>
      <p:sp>
        <p:nvSpPr>
          <p:cNvPr id="14" name="TextBox 13"/>
          <p:cNvSpPr txBox="1"/>
          <p:nvPr>
            <p:custDataLst>
              <p:tags r:id="rId13"/>
            </p:custDataLst>
          </p:nvPr>
        </p:nvSpPr>
        <p:spPr bwMode="auto">
          <a:xfrm>
            <a:off x="2663788" y="2168860"/>
            <a:ext cx="972108"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dirty="0" smtClean="0">
                <a:solidFill>
                  <a:srgbClr val="000000"/>
                </a:solidFill>
                <a:latin typeface="+mn-lt"/>
                <a:ea typeface="+mn-ea"/>
                <a:cs typeface="Arial" pitchFamily="34" charset="0"/>
              </a:rPr>
              <a:t>桌面切换</a:t>
            </a:r>
            <a:endParaRPr lang="en-US" sz="1400" dirty="0" smtClean="0">
              <a:solidFill>
                <a:srgbClr val="000000"/>
              </a:solidFill>
              <a:latin typeface="+mn-lt"/>
              <a:ea typeface="+mn-ea"/>
              <a:cs typeface="Arial" pitchFamily="34" charset="0"/>
            </a:endParaRPr>
          </a:p>
        </p:txBody>
      </p:sp>
      <p:sp>
        <p:nvSpPr>
          <p:cNvPr id="15" name="椭圆 14"/>
          <p:cNvSpPr/>
          <p:nvPr>
            <p:custDataLst>
              <p:tags r:id="rId14"/>
            </p:custDataLst>
          </p:nvPr>
        </p:nvSpPr>
        <p:spPr bwMode="auto">
          <a:xfrm>
            <a:off x="7236296" y="2240868"/>
            <a:ext cx="252028" cy="252437"/>
          </a:xfrm>
          <a:prstGeom prst="ellipse">
            <a:avLst/>
          </a:prstGeom>
          <a:solidFill>
            <a:srgbClr val="FFFF00"/>
          </a:solidFill>
          <a:ln w="9525" cap="flat" cmpd="sng" algn="ctr">
            <a:solidFill>
              <a:srgbClr val="FF090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FF0000"/>
                </a:solidFill>
                <a:effectLst/>
                <a:latin typeface="FrutigerNext LT Regular" pitchFamily="34" charset="0"/>
                <a:ea typeface="宋体" pitchFamily="2" charset="-122"/>
              </a:rPr>
              <a:t>2</a:t>
            </a:r>
          </a:p>
        </p:txBody>
      </p:sp>
      <p:sp>
        <p:nvSpPr>
          <p:cNvPr id="16" name="TextBox 15"/>
          <p:cNvSpPr txBox="1"/>
          <p:nvPr>
            <p:custDataLst>
              <p:tags r:id="rId15"/>
            </p:custDataLst>
          </p:nvPr>
        </p:nvSpPr>
        <p:spPr bwMode="auto">
          <a:xfrm>
            <a:off x="7416316" y="2204864"/>
            <a:ext cx="972108"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dirty="0" smtClean="0">
                <a:solidFill>
                  <a:srgbClr val="000000"/>
                </a:solidFill>
                <a:latin typeface="+mn-lt"/>
                <a:ea typeface="+mn-ea"/>
                <a:cs typeface="Arial" pitchFamily="34" charset="0"/>
              </a:rPr>
              <a:t>外设管理</a:t>
            </a:r>
            <a:endParaRPr lang="en-US" sz="1400" dirty="0" smtClean="0">
              <a:solidFill>
                <a:srgbClr val="000000"/>
              </a:solidFill>
              <a:latin typeface="+mn-lt"/>
              <a:ea typeface="+mn-ea"/>
              <a:cs typeface="Arial" pitchFamily="34" charset="0"/>
            </a:endParaRPr>
          </a:p>
        </p:txBody>
      </p:sp>
      <p:sp>
        <p:nvSpPr>
          <p:cNvPr id="17" name="椭圆 16"/>
          <p:cNvSpPr/>
          <p:nvPr>
            <p:custDataLst>
              <p:tags r:id="rId16"/>
            </p:custDataLst>
          </p:nvPr>
        </p:nvSpPr>
        <p:spPr bwMode="auto">
          <a:xfrm>
            <a:off x="1691680" y="4076663"/>
            <a:ext cx="252028" cy="252437"/>
          </a:xfrm>
          <a:prstGeom prst="ellipse">
            <a:avLst/>
          </a:prstGeom>
          <a:solidFill>
            <a:srgbClr val="FFFF00"/>
          </a:solidFill>
          <a:ln w="9525" cap="flat" cmpd="sng" algn="ctr">
            <a:solidFill>
              <a:srgbClr val="FF090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sz="1400" dirty="0" smtClean="0">
                <a:solidFill>
                  <a:srgbClr val="FF0000"/>
                </a:solidFill>
                <a:ea typeface="宋体" pitchFamily="2" charset="-122"/>
              </a:rPr>
              <a:t>3</a:t>
            </a:r>
            <a:endParaRPr kumimoji="0" lang="en-US" sz="1400" b="0" i="0" u="none" strike="noStrike" cap="none" normalizeH="0" baseline="0" dirty="0" smtClean="0">
              <a:ln>
                <a:noFill/>
              </a:ln>
              <a:solidFill>
                <a:srgbClr val="FF0000"/>
              </a:solidFill>
              <a:effectLst/>
              <a:latin typeface="FrutigerNext LT Regular" pitchFamily="34" charset="0"/>
              <a:ea typeface="宋体" pitchFamily="2" charset="-122"/>
            </a:endParaRPr>
          </a:p>
        </p:txBody>
      </p:sp>
      <p:sp>
        <p:nvSpPr>
          <p:cNvPr id="18" name="TextBox 17"/>
          <p:cNvSpPr txBox="1"/>
          <p:nvPr>
            <p:custDataLst>
              <p:tags r:id="rId17"/>
            </p:custDataLst>
          </p:nvPr>
        </p:nvSpPr>
        <p:spPr bwMode="auto">
          <a:xfrm>
            <a:off x="1835696" y="4048712"/>
            <a:ext cx="972108"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dirty="0" smtClean="0">
                <a:solidFill>
                  <a:srgbClr val="000000"/>
                </a:solidFill>
                <a:latin typeface="+mn-lt"/>
                <a:ea typeface="+mn-ea"/>
                <a:cs typeface="Arial" pitchFamily="34" charset="0"/>
              </a:rPr>
              <a:t>网络状态</a:t>
            </a:r>
            <a:endParaRPr lang="en-US" sz="1400" dirty="0" smtClean="0">
              <a:solidFill>
                <a:srgbClr val="000000"/>
              </a:solidFill>
              <a:latin typeface="+mn-lt"/>
              <a:ea typeface="+mn-ea"/>
              <a:cs typeface="Arial" pitchFamily="34" charset="0"/>
            </a:endParaRPr>
          </a:p>
        </p:txBody>
      </p:sp>
      <p:pic>
        <p:nvPicPr>
          <p:cNvPr id="3078" name="Picture 6"/>
          <p:cNvPicPr>
            <a:picLocks noChangeAspect="1" noChangeArrowheads="1"/>
          </p:cNvPicPr>
          <p:nvPr>
            <p:custDataLst>
              <p:tags r:id="rId18"/>
            </p:custDataLst>
          </p:nvPr>
        </p:nvPicPr>
        <p:blipFill>
          <a:blip r:embed="rId29" cstate="print"/>
          <a:srcRect/>
          <a:stretch>
            <a:fillRect/>
          </a:stretch>
        </p:blipFill>
        <p:spPr bwMode="auto">
          <a:xfrm>
            <a:off x="3959932" y="3602102"/>
            <a:ext cx="4608314" cy="2598673"/>
          </a:xfrm>
          <a:prstGeom prst="rect">
            <a:avLst/>
          </a:prstGeom>
          <a:noFill/>
          <a:ln w="9525">
            <a:noFill/>
            <a:miter lim="800000"/>
            <a:headEnd/>
            <a:tailEnd/>
          </a:ln>
        </p:spPr>
      </p:pic>
      <p:sp>
        <p:nvSpPr>
          <p:cNvPr id="19" name="椭圆 18"/>
          <p:cNvSpPr/>
          <p:nvPr>
            <p:custDataLst>
              <p:tags r:id="rId19"/>
            </p:custDataLst>
          </p:nvPr>
        </p:nvSpPr>
        <p:spPr bwMode="auto">
          <a:xfrm>
            <a:off x="7020272" y="4437112"/>
            <a:ext cx="252028" cy="252437"/>
          </a:xfrm>
          <a:prstGeom prst="ellipse">
            <a:avLst/>
          </a:prstGeom>
          <a:solidFill>
            <a:srgbClr val="FFFF00"/>
          </a:solidFill>
          <a:ln w="9525" cap="flat" cmpd="sng" algn="ctr">
            <a:solidFill>
              <a:srgbClr val="FF090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sz="1400" dirty="0" smtClean="0">
                <a:solidFill>
                  <a:srgbClr val="FF0000"/>
                </a:solidFill>
                <a:ea typeface="宋体" pitchFamily="2" charset="-122"/>
              </a:rPr>
              <a:t>4</a:t>
            </a:r>
            <a:endParaRPr kumimoji="0" lang="en-US" sz="1400" b="0" i="0" u="none" strike="noStrike" cap="none" normalizeH="0" baseline="0" dirty="0" smtClean="0">
              <a:ln>
                <a:noFill/>
              </a:ln>
              <a:solidFill>
                <a:srgbClr val="FF0000"/>
              </a:solidFill>
              <a:effectLst/>
              <a:latin typeface="FrutigerNext LT Regular" pitchFamily="34" charset="0"/>
              <a:ea typeface="宋体" pitchFamily="2" charset="-122"/>
            </a:endParaRPr>
          </a:p>
        </p:txBody>
      </p:sp>
      <p:sp>
        <p:nvSpPr>
          <p:cNvPr id="20" name="TextBox 19"/>
          <p:cNvSpPr txBox="1"/>
          <p:nvPr>
            <p:custDataLst>
              <p:tags r:id="rId20"/>
            </p:custDataLst>
          </p:nvPr>
        </p:nvSpPr>
        <p:spPr bwMode="auto">
          <a:xfrm>
            <a:off x="7200292" y="4401108"/>
            <a:ext cx="972108"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dirty="0" smtClean="0">
                <a:solidFill>
                  <a:srgbClr val="000000"/>
                </a:solidFill>
                <a:latin typeface="+mn-lt"/>
                <a:ea typeface="+mn-ea"/>
                <a:cs typeface="Arial" pitchFamily="34" charset="0"/>
              </a:rPr>
              <a:t>桌面设置</a:t>
            </a:r>
            <a:endParaRPr lang="en-US" sz="1400" dirty="0" smtClean="0">
              <a:solidFill>
                <a:srgbClr val="000000"/>
              </a:solidFill>
              <a:latin typeface="+mn-lt"/>
              <a:ea typeface="+mn-ea"/>
              <a:cs typeface="Arial" pitchFamily="34" charset="0"/>
            </a:endParaRPr>
          </a:p>
        </p:txBody>
      </p:sp>
    </p:spTree>
    <p:extLst>
      <p:ext uri="{BB962C8B-B14F-4D97-AF65-F5344CB8AC3E}">
        <p14:creationId xmlns:p14="http://schemas.microsoft.com/office/powerpoint/2010/main" val="3018670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80" name="Picture 4"/>
          <p:cNvPicPr>
            <a:picLocks noChangeAspect="1" noChangeArrowheads="1"/>
          </p:cNvPicPr>
          <p:nvPr/>
        </p:nvPicPr>
        <p:blipFill>
          <a:blip r:embed="rId3" cstate="print"/>
          <a:srcRect/>
          <a:stretch>
            <a:fillRect/>
          </a:stretch>
        </p:blipFill>
        <p:spPr bwMode="auto">
          <a:xfrm>
            <a:off x="4452503" y="1376363"/>
            <a:ext cx="4146465" cy="4574038"/>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smtClean="0"/>
              <a:t>虚拟应用使用</a:t>
            </a:r>
            <a:endParaRPr lang="en-US" dirty="0"/>
          </a:p>
        </p:txBody>
      </p:sp>
      <p:sp>
        <p:nvSpPr>
          <p:cNvPr id="3" name="文本占位符 2"/>
          <p:cNvSpPr>
            <a:spLocks noGrp="1"/>
          </p:cNvSpPr>
          <p:nvPr>
            <p:ph type="body" sz="quarter" idx="10"/>
          </p:nvPr>
        </p:nvSpPr>
        <p:spPr>
          <a:xfrm>
            <a:off x="684213" y="1376363"/>
            <a:ext cx="3768290" cy="3924300"/>
          </a:xfrm>
        </p:spPr>
        <p:txBody>
          <a:bodyPr/>
          <a:lstStyle/>
          <a:p>
            <a:r>
              <a:rPr lang="zh-CN" altLang="en-US" sz="1800" dirty="0" smtClean="0"/>
              <a:t>选择“所有应用”选项卡查看应用列表。</a:t>
            </a:r>
            <a:endParaRPr lang="en-US" altLang="zh-CN" sz="1800" dirty="0" smtClean="0"/>
          </a:p>
          <a:p>
            <a:r>
              <a:rPr lang="zh-CN" altLang="en-US" sz="1800" dirty="0" smtClean="0"/>
              <a:t>点击应用右上角的      符号，将应用添加到“常用应用”列表。</a:t>
            </a:r>
            <a:endParaRPr lang="en-US" altLang="zh-CN" sz="1800" dirty="0" smtClean="0"/>
          </a:p>
          <a:p>
            <a:r>
              <a:rPr lang="zh-CN" altLang="en-US" sz="1800" dirty="0" smtClean="0"/>
              <a:t>点击相应的应用图示，启动应用程序（第一次启动时启动时间会稍长）。</a:t>
            </a:r>
            <a:endParaRPr lang="en-US" altLang="zh-CN" sz="1800" dirty="0" smtClean="0"/>
          </a:p>
          <a:p>
            <a:r>
              <a:rPr lang="zh-CN" altLang="en-US" sz="1800" dirty="0" smtClean="0"/>
              <a:t>点击        图标，以传统桌面形式使用应用（</a:t>
            </a:r>
            <a:r>
              <a:rPr lang="en-US" altLang="zh-CN" sz="1800" dirty="0" smtClean="0"/>
              <a:t>win8</a:t>
            </a:r>
            <a:r>
              <a:rPr lang="zh-CN" altLang="en-US" sz="1800" dirty="0" smtClean="0"/>
              <a:t>风格）。</a:t>
            </a:r>
            <a:endParaRPr lang="en-US" altLang="zh-CN" sz="1800" dirty="0" smtClean="0"/>
          </a:p>
          <a:p>
            <a:endParaRPr lang="en-US" sz="1800" dirty="0"/>
          </a:p>
        </p:txBody>
      </p:sp>
      <p:sp>
        <p:nvSpPr>
          <p:cNvPr id="8" name="矩形 7"/>
          <p:cNvSpPr/>
          <p:nvPr/>
        </p:nvSpPr>
        <p:spPr bwMode="auto">
          <a:xfrm>
            <a:off x="7092280" y="1509824"/>
            <a:ext cx="1332148" cy="468052"/>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pic>
        <p:nvPicPr>
          <p:cNvPr id="75781" name="Picture 5"/>
          <p:cNvPicPr>
            <a:picLocks noChangeAspect="1" noChangeArrowheads="1"/>
          </p:cNvPicPr>
          <p:nvPr/>
        </p:nvPicPr>
        <p:blipFill>
          <a:blip r:embed="rId4" cstate="print"/>
          <a:srcRect/>
          <a:stretch>
            <a:fillRect/>
          </a:stretch>
        </p:blipFill>
        <p:spPr bwMode="auto">
          <a:xfrm>
            <a:off x="2951820" y="2384884"/>
            <a:ext cx="287462" cy="249134"/>
          </a:xfrm>
          <a:prstGeom prst="rect">
            <a:avLst/>
          </a:prstGeom>
          <a:noFill/>
          <a:ln w="9525">
            <a:noFill/>
            <a:miter lim="800000"/>
            <a:headEnd/>
            <a:tailEnd/>
          </a:ln>
        </p:spPr>
      </p:pic>
      <p:pic>
        <p:nvPicPr>
          <p:cNvPr id="75782" name="Picture 6"/>
          <p:cNvPicPr>
            <a:picLocks noChangeAspect="1" noChangeArrowheads="1"/>
          </p:cNvPicPr>
          <p:nvPr/>
        </p:nvPicPr>
        <p:blipFill>
          <a:blip r:embed="rId5" cstate="print"/>
          <a:srcRect/>
          <a:stretch>
            <a:fillRect/>
          </a:stretch>
        </p:blipFill>
        <p:spPr bwMode="auto">
          <a:xfrm>
            <a:off x="1619672" y="4401108"/>
            <a:ext cx="342900" cy="333375"/>
          </a:xfrm>
          <a:prstGeom prst="rect">
            <a:avLst/>
          </a:prstGeom>
          <a:noFill/>
          <a:ln w="9525">
            <a:noFill/>
            <a:miter lim="800000"/>
            <a:headEnd/>
            <a:tailEnd/>
          </a:ln>
        </p:spPr>
      </p:pic>
    </p:spTree>
    <p:extLst>
      <p:ext uri="{BB962C8B-B14F-4D97-AF65-F5344CB8AC3E}">
        <p14:creationId xmlns:p14="http://schemas.microsoft.com/office/powerpoint/2010/main" val="3263647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虚拟应用使用</a:t>
            </a:r>
            <a:endParaRPr lang="en-US" dirty="0"/>
          </a:p>
        </p:txBody>
      </p:sp>
      <p:sp>
        <p:nvSpPr>
          <p:cNvPr id="3" name="文本占位符 2"/>
          <p:cNvSpPr>
            <a:spLocks noGrp="1"/>
          </p:cNvSpPr>
          <p:nvPr>
            <p:ph type="body" sz="quarter" idx="10"/>
          </p:nvPr>
        </p:nvSpPr>
        <p:spPr/>
        <p:txBody>
          <a:bodyPr/>
          <a:lstStyle/>
          <a:p>
            <a:pPr>
              <a:lnSpc>
                <a:spcPct val="130000"/>
              </a:lnSpc>
            </a:pPr>
            <a:r>
              <a:rPr lang="zh-CN" altLang="en-US" sz="2000" dirty="0" smtClean="0"/>
              <a:t>应用程序的用户数据可以保存到或者从以下设备中打开：</a:t>
            </a:r>
            <a:endParaRPr lang="en-US" altLang="zh-CN" sz="2000" dirty="0" smtClean="0"/>
          </a:p>
          <a:p>
            <a:pPr lvl="1">
              <a:lnSpc>
                <a:spcPct val="130000"/>
              </a:lnSpc>
            </a:pPr>
            <a:r>
              <a:rPr lang="zh-CN" altLang="en-US" sz="1800" dirty="0" smtClean="0"/>
              <a:t>服务器端硬盘。</a:t>
            </a:r>
            <a:endParaRPr lang="en-US" altLang="zh-CN" sz="1800" dirty="0" smtClean="0"/>
          </a:p>
          <a:p>
            <a:pPr lvl="1">
              <a:lnSpc>
                <a:spcPct val="130000"/>
              </a:lnSpc>
            </a:pPr>
            <a:r>
              <a:rPr lang="zh-CN" altLang="en-US" sz="1800" dirty="0" smtClean="0"/>
              <a:t>映射到服务器端的网盘。</a:t>
            </a:r>
            <a:endParaRPr lang="en-US" altLang="zh-CN" sz="1800" dirty="0" smtClean="0"/>
          </a:p>
          <a:p>
            <a:pPr lvl="1">
              <a:lnSpc>
                <a:spcPct val="130000"/>
              </a:lnSpc>
            </a:pPr>
            <a:r>
              <a:rPr lang="zh-CN" altLang="en-US" sz="1800" dirty="0" smtClean="0"/>
              <a:t>重定向到服务器端的客户端驱动器。</a:t>
            </a:r>
            <a:endParaRPr lang="en-US" sz="1800" dirty="0"/>
          </a:p>
        </p:txBody>
      </p:sp>
      <p:pic>
        <p:nvPicPr>
          <p:cNvPr id="76803" name="Picture 3"/>
          <p:cNvPicPr>
            <a:picLocks noChangeAspect="1" noChangeArrowheads="1"/>
          </p:cNvPicPr>
          <p:nvPr/>
        </p:nvPicPr>
        <p:blipFill>
          <a:blip r:embed="rId3" cstate="print"/>
          <a:srcRect/>
          <a:stretch>
            <a:fillRect/>
          </a:stretch>
        </p:blipFill>
        <p:spPr bwMode="auto">
          <a:xfrm>
            <a:off x="1007604" y="3210860"/>
            <a:ext cx="2772234" cy="2976186"/>
          </a:xfrm>
          <a:prstGeom prst="rect">
            <a:avLst/>
          </a:prstGeom>
          <a:noFill/>
          <a:ln w="9525">
            <a:noFill/>
            <a:miter lim="800000"/>
            <a:headEnd/>
            <a:tailEnd/>
          </a:ln>
        </p:spPr>
      </p:pic>
      <p:pic>
        <p:nvPicPr>
          <p:cNvPr id="76804" name="Picture 4"/>
          <p:cNvPicPr>
            <a:picLocks noChangeAspect="1" noChangeArrowheads="1"/>
          </p:cNvPicPr>
          <p:nvPr/>
        </p:nvPicPr>
        <p:blipFill>
          <a:blip r:embed="rId4" cstate="print"/>
          <a:srcRect/>
          <a:stretch>
            <a:fillRect/>
          </a:stretch>
        </p:blipFill>
        <p:spPr bwMode="auto">
          <a:xfrm>
            <a:off x="4283894" y="3210860"/>
            <a:ext cx="4140534" cy="2976162"/>
          </a:xfrm>
          <a:prstGeom prst="rect">
            <a:avLst/>
          </a:prstGeom>
          <a:noFill/>
          <a:ln w="9525">
            <a:noFill/>
            <a:miter lim="800000"/>
            <a:headEnd/>
            <a:tailEnd/>
          </a:ln>
        </p:spPr>
      </p:pic>
      <p:cxnSp>
        <p:nvCxnSpPr>
          <p:cNvPr id="8" name="直接箭头连接符 7"/>
          <p:cNvCxnSpPr/>
          <p:nvPr/>
        </p:nvCxnSpPr>
        <p:spPr bwMode="auto">
          <a:xfrm>
            <a:off x="2483694" y="3882790"/>
            <a:ext cx="1836204" cy="28803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478532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b="1" dirty="0" smtClean="0"/>
              <a:t>桌面云终端介绍</a:t>
            </a:r>
            <a:endParaRPr lang="en-US" altLang="zh-CN" b="1" dirty="0" smtClean="0"/>
          </a:p>
          <a:p>
            <a:pPr lvl="1">
              <a:buClr>
                <a:schemeClr val="bg1">
                  <a:lumMod val="50000"/>
                </a:schemeClr>
              </a:buClr>
            </a:pPr>
            <a:r>
              <a:rPr lang="zh-CN" altLang="en-US" dirty="0">
                <a:solidFill>
                  <a:schemeClr val="bg1">
                    <a:lumMod val="50000"/>
                  </a:schemeClr>
                </a:solidFill>
              </a:rPr>
              <a:t>软终端介绍</a:t>
            </a:r>
            <a:endParaRPr lang="en-US" altLang="zh-CN" dirty="0">
              <a:solidFill>
                <a:schemeClr val="bg1">
                  <a:lumMod val="50000"/>
                </a:schemeClr>
              </a:solidFill>
            </a:endParaRPr>
          </a:p>
          <a:p>
            <a:pPr lvl="1"/>
            <a:r>
              <a:rPr lang="zh-CN" altLang="en-US" dirty="0"/>
              <a:t>移动终端介绍</a:t>
            </a:r>
            <a:endParaRPr lang="en-US" altLang="zh-CN" dirty="0"/>
          </a:p>
          <a:p>
            <a:pPr lvl="1">
              <a:buClr>
                <a:schemeClr val="bg1">
                  <a:lumMod val="50000"/>
                </a:schemeClr>
              </a:buClr>
            </a:pPr>
            <a:r>
              <a:rPr lang="zh-CN" altLang="en-US" dirty="0" smtClean="0">
                <a:solidFill>
                  <a:schemeClr val="bg1">
                    <a:lumMod val="50000"/>
                  </a:schemeClr>
                </a:solidFill>
              </a:rPr>
              <a:t>瘦终端介绍</a:t>
            </a:r>
            <a:endParaRPr lang="en-US" altLang="zh-CN" dirty="0" smtClean="0">
              <a:solidFill>
                <a:schemeClr val="bg1">
                  <a:lumMod val="50000"/>
                </a:schemeClr>
              </a:solidFill>
            </a:endParaRPr>
          </a:p>
          <a:p>
            <a:pPr>
              <a:buClr>
                <a:schemeClr val="bg1">
                  <a:lumMod val="50000"/>
                </a:schemeClr>
              </a:buClr>
            </a:pPr>
            <a:r>
              <a:rPr lang="en-US" altLang="zh-CN" dirty="0" smtClean="0">
                <a:solidFill>
                  <a:schemeClr val="bg1">
                    <a:lumMod val="50000"/>
                  </a:schemeClr>
                </a:solidFill>
              </a:rPr>
              <a:t>Access Lock</a:t>
            </a:r>
            <a:r>
              <a:rPr lang="zh-CN" altLang="en-US" dirty="0" smtClean="0">
                <a:solidFill>
                  <a:schemeClr val="bg1">
                    <a:lumMod val="50000"/>
                  </a:schemeClr>
                </a:solidFill>
              </a:rPr>
              <a:t>特性介绍</a:t>
            </a:r>
            <a:endParaRPr lang="en-US" altLang="zh-CN" dirty="0" smtClean="0">
              <a:solidFill>
                <a:schemeClr val="bg1">
                  <a:lumMod val="50000"/>
                </a:schemeClr>
              </a:solidFill>
            </a:endParaRPr>
          </a:p>
          <a:p>
            <a:pPr>
              <a:buClr>
                <a:schemeClr val="bg1">
                  <a:lumMod val="50000"/>
                </a:schemeClr>
              </a:buClr>
            </a:pPr>
            <a:r>
              <a:rPr lang="zh-CN" altLang="en-US" dirty="0" smtClean="0">
                <a:solidFill>
                  <a:schemeClr val="bg1">
                    <a:lumMod val="50000"/>
                  </a:schemeClr>
                </a:solidFill>
              </a:rPr>
              <a:t>终端管理系统介绍</a:t>
            </a:r>
            <a:endParaRPr lang="en-US" altLang="zh-CN" dirty="0" smtClean="0">
              <a:solidFill>
                <a:schemeClr val="bg1">
                  <a:lumMod val="50000"/>
                </a:schemeClr>
              </a:solidFill>
            </a:endParaRPr>
          </a:p>
          <a:p>
            <a:pPr>
              <a:buClr>
                <a:schemeClr val="bg1">
                  <a:lumMod val="50000"/>
                </a:schemeClr>
              </a:buClr>
            </a:pPr>
            <a:r>
              <a:rPr lang="zh-CN" altLang="en-US" dirty="0" smtClean="0">
                <a:solidFill>
                  <a:schemeClr val="bg1">
                    <a:lumMod val="50000"/>
                  </a:schemeClr>
                </a:solidFill>
              </a:rPr>
              <a:t>终端管理系统操作方式</a:t>
            </a:r>
            <a:endParaRPr lang="en-US" altLang="zh-CN" dirty="0" smtClean="0">
              <a:solidFill>
                <a:schemeClr val="bg1">
                  <a:lumMod val="50000"/>
                </a:schemeClr>
              </a:solidFill>
            </a:endParaRPr>
          </a:p>
          <a:p>
            <a:pPr lvl="1"/>
            <a:endParaRPr lang="zh-CN" altLang="en-US" dirty="0"/>
          </a:p>
        </p:txBody>
      </p:sp>
    </p:spTree>
    <p:extLst>
      <p:ext uri="{BB962C8B-B14F-4D97-AF65-F5344CB8AC3E}">
        <p14:creationId xmlns:p14="http://schemas.microsoft.com/office/powerpoint/2010/main" val="4015257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Android</a:t>
            </a:r>
            <a:r>
              <a:rPr lang="zh-CN" altLang="en-US" dirty="0" smtClean="0"/>
              <a:t>客户端配置及登录 </a:t>
            </a:r>
            <a:r>
              <a:rPr lang="en-US" altLang="zh-CN" dirty="0" smtClean="0"/>
              <a:t>(1/4)</a:t>
            </a:r>
            <a:endParaRPr lang="en-US" dirty="0"/>
          </a:p>
        </p:txBody>
      </p:sp>
      <p:sp>
        <p:nvSpPr>
          <p:cNvPr id="3" name="文本占位符 2"/>
          <p:cNvSpPr>
            <a:spLocks noGrp="1"/>
          </p:cNvSpPr>
          <p:nvPr>
            <p:ph type="body" sz="quarter" idx="10"/>
          </p:nvPr>
        </p:nvSpPr>
        <p:spPr/>
        <p:txBody>
          <a:bodyPr/>
          <a:lstStyle/>
          <a:p>
            <a:r>
              <a:rPr lang="zh-CN" altLang="en-US" sz="2000" dirty="0" smtClean="0"/>
              <a:t>下载客户端</a:t>
            </a:r>
            <a:endParaRPr lang="en-US" altLang="zh-CN" sz="2000" dirty="0" smtClean="0"/>
          </a:p>
          <a:p>
            <a:pPr lvl="1"/>
            <a:r>
              <a:rPr lang="zh-CN" altLang="en-US" sz="1800" dirty="0" smtClean="0"/>
              <a:t>打开应用市场。</a:t>
            </a:r>
            <a:endParaRPr lang="en-US" altLang="zh-CN" sz="1800" dirty="0" smtClean="0"/>
          </a:p>
          <a:p>
            <a:pPr lvl="1"/>
            <a:r>
              <a:rPr lang="zh-CN" altLang="en-US" sz="1800" dirty="0" smtClean="0"/>
              <a:t>搜索“</a:t>
            </a:r>
            <a:r>
              <a:rPr lang="en-US" altLang="zh-CN" sz="1800" dirty="0" err="1" smtClean="0"/>
              <a:t>fusionaccess</a:t>
            </a:r>
            <a:r>
              <a:rPr lang="zh-CN" altLang="en-US" sz="1800" dirty="0" smtClean="0"/>
              <a:t>”。</a:t>
            </a:r>
            <a:endParaRPr lang="en-US" altLang="zh-CN" sz="1800" dirty="0" smtClean="0"/>
          </a:p>
          <a:p>
            <a:pPr lvl="1"/>
            <a:r>
              <a:rPr lang="zh-CN" altLang="en-US" sz="1800" dirty="0" smtClean="0"/>
              <a:t>下载并安装桌面客户端。</a:t>
            </a:r>
            <a:endParaRPr lang="en-US" altLang="zh-CN" sz="1800" dirty="0" smtClean="0"/>
          </a:p>
          <a:p>
            <a:endParaRPr lang="en-US" sz="2000" dirty="0"/>
          </a:p>
        </p:txBody>
      </p:sp>
      <p:pic>
        <p:nvPicPr>
          <p:cNvPr id="61443" name="Picture 3"/>
          <p:cNvPicPr>
            <a:picLocks noChangeAspect="1" noChangeArrowheads="1"/>
          </p:cNvPicPr>
          <p:nvPr/>
        </p:nvPicPr>
        <p:blipFill>
          <a:blip r:embed="rId3" cstate="print"/>
          <a:srcRect/>
          <a:stretch>
            <a:fillRect/>
          </a:stretch>
        </p:blipFill>
        <p:spPr bwMode="auto">
          <a:xfrm>
            <a:off x="1475656" y="3573016"/>
            <a:ext cx="1314450" cy="1590675"/>
          </a:xfrm>
          <a:prstGeom prst="rect">
            <a:avLst/>
          </a:prstGeom>
          <a:noFill/>
          <a:ln w="9525">
            <a:noFill/>
            <a:miter lim="800000"/>
            <a:headEnd/>
            <a:tailEnd/>
          </a:ln>
        </p:spPr>
      </p:pic>
      <p:pic>
        <p:nvPicPr>
          <p:cNvPr id="61444" name="Picture 4"/>
          <p:cNvPicPr>
            <a:picLocks noChangeAspect="1" noChangeArrowheads="1"/>
          </p:cNvPicPr>
          <p:nvPr/>
        </p:nvPicPr>
        <p:blipFill>
          <a:blip r:embed="rId4" cstate="print"/>
          <a:srcRect/>
          <a:stretch>
            <a:fillRect/>
          </a:stretch>
        </p:blipFill>
        <p:spPr bwMode="auto">
          <a:xfrm>
            <a:off x="3671900" y="3212976"/>
            <a:ext cx="4932350" cy="3024312"/>
          </a:xfrm>
          <a:prstGeom prst="rect">
            <a:avLst/>
          </a:prstGeom>
          <a:noFill/>
          <a:ln w="9525">
            <a:noFill/>
            <a:miter lim="800000"/>
            <a:headEnd/>
            <a:tailEnd/>
          </a:ln>
        </p:spPr>
      </p:pic>
    </p:spTree>
    <p:extLst>
      <p:ext uri="{BB962C8B-B14F-4D97-AF65-F5344CB8AC3E}">
        <p14:creationId xmlns:p14="http://schemas.microsoft.com/office/powerpoint/2010/main" val="1047403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Android</a:t>
            </a:r>
            <a:r>
              <a:rPr lang="zh-CN" altLang="en-US" dirty="0" smtClean="0"/>
              <a:t>客户端配置及登录 </a:t>
            </a:r>
            <a:r>
              <a:rPr lang="en-US" altLang="zh-CN" dirty="0" smtClean="0"/>
              <a:t>(2/4)</a:t>
            </a:r>
            <a:endParaRPr lang="en-US" dirty="0"/>
          </a:p>
        </p:txBody>
      </p:sp>
      <p:sp>
        <p:nvSpPr>
          <p:cNvPr id="3" name="文本占位符 2"/>
          <p:cNvSpPr>
            <a:spLocks noGrp="1"/>
          </p:cNvSpPr>
          <p:nvPr>
            <p:ph type="body" sz="quarter" idx="10"/>
          </p:nvPr>
        </p:nvSpPr>
        <p:spPr>
          <a:xfrm>
            <a:off x="684214" y="1376363"/>
            <a:ext cx="4314710" cy="3924300"/>
          </a:xfrm>
        </p:spPr>
        <p:txBody>
          <a:bodyPr/>
          <a:lstStyle/>
          <a:p>
            <a:r>
              <a:rPr lang="en-US" altLang="zh-CN" dirty="0" smtClean="0"/>
              <a:t>Android</a:t>
            </a:r>
            <a:r>
              <a:rPr lang="zh-CN" altLang="en-US" dirty="0" smtClean="0"/>
              <a:t>系统也可以通过浏览器方式下载：</a:t>
            </a:r>
            <a:endParaRPr lang="en-US" altLang="zh-CN" dirty="0" smtClean="0"/>
          </a:p>
          <a:p>
            <a:pPr lvl="1"/>
            <a:r>
              <a:rPr lang="zh-CN" altLang="en-US" dirty="0" smtClean="0"/>
              <a:t>在浏览器中输入云服务器地址。</a:t>
            </a:r>
            <a:endParaRPr lang="en-US" altLang="zh-CN" dirty="0" smtClean="0"/>
          </a:p>
          <a:p>
            <a:pPr lvl="1"/>
            <a:r>
              <a:rPr lang="zh-CN" altLang="en-US" dirty="0" smtClean="0"/>
              <a:t>点击“立即下载”。</a:t>
            </a:r>
            <a:endParaRPr lang="en-US" dirty="0"/>
          </a:p>
        </p:txBody>
      </p:sp>
      <p:pic>
        <p:nvPicPr>
          <p:cNvPr id="15361" name="Picture 1"/>
          <p:cNvPicPr>
            <a:picLocks noChangeAspect="1" noChangeArrowheads="1"/>
          </p:cNvPicPr>
          <p:nvPr/>
        </p:nvPicPr>
        <p:blipFill>
          <a:blip r:embed="rId3" cstate="print"/>
          <a:srcRect/>
          <a:stretch>
            <a:fillRect/>
          </a:stretch>
        </p:blipFill>
        <p:spPr bwMode="auto">
          <a:xfrm>
            <a:off x="4998923" y="1376362"/>
            <a:ext cx="3605326" cy="4860925"/>
          </a:xfrm>
          <a:prstGeom prst="rect">
            <a:avLst/>
          </a:prstGeom>
          <a:noFill/>
          <a:ln w="9525">
            <a:noFill/>
            <a:miter lim="800000"/>
            <a:headEnd/>
            <a:tailEnd/>
          </a:ln>
        </p:spPr>
      </p:pic>
    </p:spTree>
    <p:extLst>
      <p:ext uri="{BB962C8B-B14F-4D97-AF65-F5344CB8AC3E}">
        <p14:creationId xmlns:p14="http://schemas.microsoft.com/office/powerpoint/2010/main" val="1187155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Android</a:t>
            </a:r>
            <a:r>
              <a:rPr lang="zh-CN" altLang="en-US" dirty="0" smtClean="0"/>
              <a:t>客户端配置及登录 </a:t>
            </a:r>
            <a:r>
              <a:rPr lang="en-US" altLang="zh-CN" dirty="0" smtClean="0"/>
              <a:t>(3/4)</a:t>
            </a:r>
            <a:endParaRPr lang="en-US" dirty="0"/>
          </a:p>
        </p:txBody>
      </p:sp>
      <p:sp>
        <p:nvSpPr>
          <p:cNvPr id="3" name="文本占位符 2"/>
          <p:cNvSpPr>
            <a:spLocks noGrp="1"/>
          </p:cNvSpPr>
          <p:nvPr>
            <p:ph type="body" sz="quarter" idx="10"/>
          </p:nvPr>
        </p:nvSpPr>
        <p:spPr>
          <a:xfrm>
            <a:off x="684213" y="1376363"/>
            <a:ext cx="2276302" cy="3924300"/>
          </a:xfrm>
        </p:spPr>
        <p:txBody>
          <a:bodyPr/>
          <a:lstStyle/>
          <a:p>
            <a:r>
              <a:rPr lang="zh-CN" altLang="en-US" sz="1800" dirty="0" smtClean="0"/>
              <a:t>打开</a:t>
            </a:r>
            <a:r>
              <a:rPr lang="en-US" altLang="zh-CN" sz="1800" dirty="0" err="1" smtClean="0"/>
              <a:t>FusionAcess</a:t>
            </a:r>
            <a:r>
              <a:rPr lang="zh-CN" altLang="en-US" sz="1800" dirty="0" smtClean="0"/>
              <a:t>应用。</a:t>
            </a:r>
            <a:endParaRPr lang="en-US" altLang="zh-CN" sz="1800" dirty="0" smtClean="0"/>
          </a:p>
          <a:p>
            <a:r>
              <a:rPr lang="zh-CN" altLang="en-US" sz="1800" dirty="0" smtClean="0"/>
              <a:t>添加并配置账号。</a:t>
            </a:r>
            <a:endParaRPr lang="en-US" sz="1800" dirty="0"/>
          </a:p>
        </p:txBody>
      </p:sp>
      <p:pic>
        <p:nvPicPr>
          <p:cNvPr id="62466" name="Picture 2"/>
          <p:cNvPicPr>
            <a:picLocks noChangeAspect="1" noChangeArrowheads="1"/>
          </p:cNvPicPr>
          <p:nvPr/>
        </p:nvPicPr>
        <p:blipFill>
          <a:blip r:embed="rId3" cstate="print"/>
          <a:srcRect/>
          <a:stretch>
            <a:fillRect/>
          </a:stretch>
        </p:blipFill>
        <p:spPr bwMode="auto">
          <a:xfrm>
            <a:off x="1401502" y="4905164"/>
            <a:ext cx="1118270" cy="1260140"/>
          </a:xfrm>
          <a:prstGeom prst="rect">
            <a:avLst/>
          </a:prstGeom>
          <a:noFill/>
          <a:ln w="9525">
            <a:noFill/>
            <a:miter lim="800000"/>
            <a:headEnd/>
            <a:tailEnd/>
          </a:ln>
        </p:spPr>
      </p:pic>
      <p:pic>
        <p:nvPicPr>
          <p:cNvPr id="62467" name="Picture 3"/>
          <p:cNvPicPr>
            <a:picLocks noChangeAspect="1" noChangeArrowheads="1"/>
          </p:cNvPicPr>
          <p:nvPr/>
        </p:nvPicPr>
        <p:blipFill>
          <a:blip r:embed="rId4" cstate="print"/>
          <a:srcRect/>
          <a:stretch>
            <a:fillRect/>
          </a:stretch>
        </p:blipFill>
        <p:spPr bwMode="auto">
          <a:xfrm>
            <a:off x="2960515" y="1376362"/>
            <a:ext cx="2761889" cy="4826000"/>
          </a:xfrm>
          <a:prstGeom prst="rect">
            <a:avLst/>
          </a:prstGeom>
          <a:noFill/>
          <a:ln w="9525">
            <a:noFill/>
            <a:miter lim="800000"/>
            <a:headEnd/>
            <a:tailEnd/>
          </a:ln>
        </p:spPr>
      </p:pic>
      <p:pic>
        <p:nvPicPr>
          <p:cNvPr id="62468" name="Picture 4"/>
          <p:cNvPicPr>
            <a:picLocks noChangeAspect="1" noChangeArrowheads="1"/>
          </p:cNvPicPr>
          <p:nvPr/>
        </p:nvPicPr>
        <p:blipFill>
          <a:blip r:embed="rId5" cstate="print"/>
          <a:srcRect/>
          <a:stretch>
            <a:fillRect/>
          </a:stretch>
        </p:blipFill>
        <p:spPr bwMode="auto">
          <a:xfrm>
            <a:off x="5847892" y="1376363"/>
            <a:ext cx="2756357" cy="4826000"/>
          </a:xfrm>
          <a:prstGeom prst="rect">
            <a:avLst/>
          </a:prstGeom>
          <a:noFill/>
          <a:ln w="9525">
            <a:noFill/>
            <a:miter lim="800000"/>
            <a:headEnd/>
            <a:tailEnd/>
          </a:ln>
        </p:spPr>
      </p:pic>
    </p:spTree>
    <p:extLst>
      <p:ext uri="{BB962C8B-B14F-4D97-AF65-F5344CB8AC3E}">
        <p14:creationId xmlns:p14="http://schemas.microsoft.com/office/powerpoint/2010/main" val="3489482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Android</a:t>
            </a:r>
            <a:r>
              <a:rPr lang="zh-CN" altLang="en-US" dirty="0" smtClean="0"/>
              <a:t>客户端配置及登录 </a:t>
            </a:r>
            <a:r>
              <a:rPr lang="en-US" altLang="zh-CN" dirty="0" smtClean="0"/>
              <a:t>(4/4</a:t>
            </a:r>
            <a:r>
              <a:rPr lang="en-US" altLang="zh-CN" dirty="0"/>
              <a:t>)</a:t>
            </a:r>
            <a:endParaRPr lang="en-US" dirty="0"/>
          </a:p>
        </p:txBody>
      </p:sp>
      <p:sp>
        <p:nvSpPr>
          <p:cNvPr id="3" name="文本占位符 2"/>
          <p:cNvSpPr>
            <a:spLocks noGrp="1"/>
          </p:cNvSpPr>
          <p:nvPr>
            <p:ph type="body" sz="quarter" idx="10"/>
          </p:nvPr>
        </p:nvSpPr>
        <p:spPr/>
        <p:txBody>
          <a:bodyPr/>
          <a:lstStyle/>
          <a:p>
            <a:r>
              <a:rPr lang="zh-CN" altLang="en-US" dirty="0" smtClean="0"/>
              <a:t>登录桌面。</a:t>
            </a:r>
            <a:endParaRPr lang="en-US" dirty="0"/>
          </a:p>
        </p:txBody>
      </p:sp>
      <p:pic>
        <p:nvPicPr>
          <p:cNvPr id="63490" name="Picture 2"/>
          <p:cNvPicPr>
            <a:picLocks noChangeAspect="1" noChangeArrowheads="1"/>
          </p:cNvPicPr>
          <p:nvPr/>
        </p:nvPicPr>
        <p:blipFill>
          <a:blip r:embed="rId3" cstate="print"/>
          <a:srcRect/>
          <a:stretch>
            <a:fillRect/>
          </a:stretch>
        </p:blipFill>
        <p:spPr bwMode="auto">
          <a:xfrm>
            <a:off x="2614057" y="1376364"/>
            <a:ext cx="2943378" cy="4824412"/>
          </a:xfrm>
          <a:prstGeom prst="rect">
            <a:avLst/>
          </a:prstGeom>
          <a:noFill/>
          <a:ln w="9525">
            <a:noFill/>
            <a:miter lim="800000"/>
            <a:headEnd/>
            <a:tailEnd/>
          </a:ln>
        </p:spPr>
      </p:pic>
      <p:pic>
        <p:nvPicPr>
          <p:cNvPr id="63492" name="Picture 4"/>
          <p:cNvPicPr>
            <a:picLocks noChangeAspect="1" noChangeArrowheads="1"/>
          </p:cNvPicPr>
          <p:nvPr/>
        </p:nvPicPr>
        <p:blipFill>
          <a:blip r:embed="rId4" cstate="print"/>
          <a:srcRect/>
          <a:stretch>
            <a:fillRect/>
          </a:stretch>
        </p:blipFill>
        <p:spPr bwMode="auto">
          <a:xfrm>
            <a:off x="5637926" y="1368696"/>
            <a:ext cx="2886489" cy="4832079"/>
          </a:xfrm>
          <a:prstGeom prst="rect">
            <a:avLst/>
          </a:prstGeom>
          <a:noFill/>
          <a:ln w="9525">
            <a:noFill/>
            <a:miter lim="800000"/>
            <a:headEnd/>
            <a:tailEnd/>
          </a:ln>
        </p:spPr>
      </p:pic>
    </p:spTree>
    <p:extLst>
      <p:ext uri="{BB962C8B-B14F-4D97-AF65-F5344CB8AC3E}">
        <p14:creationId xmlns:p14="http://schemas.microsoft.com/office/powerpoint/2010/main" val="1357492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数</a:t>
            </a:r>
            <a:r>
              <a:rPr lang="zh-CN" altLang="en-US" dirty="0" smtClean="0"/>
              <a:t>种不同类型的终端可以用于访问桌面，本章节将介绍如何使用终端以及进行终端管理。</a:t>
            </a:r>
            <a:endParaRPr lang="zh-CN" altLang="en-US" dirty="0"/>
          </a:p>
        </p:txBody>
      </p:sp>
    </p:spTree>
    <p:extLst>
      <p:ext uri="{BB962C8B-B14F-4D97-AF65-F5344CB8AC3E}">
        <p14:creationId xmlns:p14="http://schemas.microsoft.com/office/powerpoint/2010/main" val="844929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ios</a:t>
            </a:r>
            <a:r>
              <a:rPr lang="zh-CN" altLang="en-US" dirty="0" smtClean="0"/>
              <a:t>客户端配置及登录 </a:t>
            </a:r>
            <a:r>
              <a:rPr lang="en-US" altLang="zh-CN" dirty="0"/>
              <a:t>(</a:t>
            </a:r>
            <a:r>
              <a:rPr lang="en-US" altLang="zh-CN" dirty="0" smtClean="0"/>
              <a:t>1/3)</a:t>
            </a:r>
            <a:endParaRPr lang="en-US" dirty="0"/>
          </a:p>
        </p:txBody>
      </p:sp>
      <p:sp>
        <p:nvSpPr>
          <p:cNvPr id="3" name="文本占位符 2"/>
          <p:cNvSpPr>
            <a:spLocks noGrp="1"/>
          </p:cNvSpPr>
          <p:nvPr>
            <p:ph type="body" sz="quarter" idx="10"/>
          </p:nvPr>
        </p:nvSpPr>
        <p:spPr>
          <a:xfrm>
            <a:off x="684213" y="1376363"/>
            <a:ext cx="7897079" cy="3924300"/>
          </a:xfrm>
        </p:spPr>
        <p:txBody>
          <a:bodyPr/>
          <a:lstStyle/>
          <a:p>
            <a:r>
              <a:rPr lang="en-US" sz="1800" dirty="0" smtClean="0"/>
              <a:t>1</a:t>
            </a:r>
            <a:r>
              <a:rPr lang="zh-CN" altLang="en-US" sz="1800" dirty="0" smtClean="0"/>
              <a:t>、打开</a:t>
            </a:r>
            <a:r>
              <a:rPr lang="en-US" altLang="zh-CN" sz="1800" dirty="0" smtClean="0"/>
              <a:t>App Store</a:t>
            </a:r>
            <a:r>
              <a:rPr lang="zh-CN" altLang="en-US" sz="1800" dirty="0" smtClean="0"/>
              <a:t>。</a:t>
            </a:r>
            <a:endParaRPr lang="en-US" altLang="zh-CN" sz="1800" dirty="0" smtClean="0"/>
          </a:p>
          <a:p>
            <a:r>
              <a:rPr lang="en-US" sz="1800" dirty="0" smtClean="0"/>
              <a:t>2</a:t>
            </a:r>
            <a:r>
              <a:rPr lang="zh-CN" altLang="en-US" sz="1800" dirty="0" smtClean="0"/>
              <a:t>、搜索“</a:t>
            </a:r>
            <a:r>
              <a:rPr lang="en-US" altLang="zh-CN" sz="1800" dirty="0" err="1" smtClean="0"/>
              <a:t>FusionAccess</a:t>
            </a:r>
            <a:r>
              <a:rPr lang="zh-CN" altLang="en-US" sz="1800" dirty="0" smtClean="0"/>
              <a:t>”。</a:t>
            </a:r>
            <a:endParaRPr lang="en-US" altLang="zh-CN" sz="1800" dirty="0" smtClean="0"/>
          </a:p>
          <a:p>
            <a:r>
              <a:rPr lang="en-US" sz="1800" dirty="0" smtClean="0"/>
              <a:t>3</a:t>
            </a:r>
            <a:r>
              <a:rPr lang="zh-CN" altLang="en-US" sz="1800" dirty="0" smtClean="0"/>
              <a:t>、下载并安装桌面客户端。</a:t>
            </a:r>
            <a:endParaRPr lang="en-US" sz="1800" dirty="0"/>
          </a:p>
        </p:txBody>
      </p:sp>
      <p:pic>
        <p:nvPicPr>
          <p:cNvPr id="64515" name="Picture 3"/>
          <p:cNvPicPr>
            <a:picLocks noChangeAspect="1" noChangeArrowheads="1"/>
          </p:cNvPicPr>
          <p:nvPr/>
        </p:nvPicPr>
        <p:blipFill>
          <a:blip r:embed="rId3" cstate="print"/>
          <a:srcRect/>
          <a:stretch>
            <a:fillRect/>
          </a:stretch>
        </p:blipFill>
        <p:spPr bwMode="auto">
          <a:xfrm>
            <a:off x="1691680" y="3716338"/>
            <a:ext cx="1066800" cy="1390650"/>
          </a:xfrm>
          <a:prstGeom prst="rect">
            <a:avLst/>
          </a:prstGeom>
          <a:noFill/>
          <a:ln w="9525">
            <a:solidFill>
              <a:schemeClr val="bg1">
                <a:lumMod val="75000"/>
              </a:schemeClr>
            </a:solidFill>
            <a:miter lim="800000"/>
            <a:headEnd/>
            <a:tailEnd/>
          </a:ln>
        </p:spPr>
      </p:pic>
      <p:pic>
        <p:nvPicPr>
          <p:cNvPr id="64516" name="Picture 4"/>
          <p:cNvPicPr>
            <a:picLocks noChangeAspect="1" noChangeArrowheads="1"/>
          </p:cNvPicPr>
          <p:nvPr/>
        </p:nvPicPr>
        <p:blipFill>
          <a:blip r:embed="rId4" cstate="print"/>
          <a:srcRect/>
          <a:stretch>
            <a:fillRect/>
          </a:stretch>
        </p:blipFill>
        <p:spPr bwMode="auto">
          <a:xfrm>
            <a:off x="3907275" y="2469730"/>
            <a:ext cx="4674017" cy="3750754"/>
          </a:xfrm>
          <a:prstGeom prst="rect">
            <a:avLst/>
          </a:prstGeom>
          <a:ln w="9525" cap="sq">
            <a:solidFill>
              <a:schemeClr val="bg1">
                <a:lumMod val="75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39904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ios</a:t>
            </a:r>
            <a:r>
              <a:rPr lang="zh-CN" altLang="en-US" dirty="0" smtClean="0"/>
              <a:t>客户端配置及登录 </a:t>
            </a:r>
            <a:r>
              <a:rPr lang="en-US" altLang="zh-CN" dirty="0" smtClean="0"/>
              <a:t>(2/3)</a:t>
            </a:r>
            <a:endParaRPr lang="en-US" dirty="0"/>
          </a:p>
        </p:txBody>
      </p:sp>
      <p:sp>
        <p:nvSpPr>
          <p:cNvPr id="3" name="文本占位符 2"/>
          <p:cNvSpPr>
            <a:spLocks noGrp="1"/>
          </p:cNvSpPr>
          <p:nvPr>
            <p:ph type="body" sz="quarter" idx="10"/>
          </p:nvPr>
        </p:nvSpPr>
        <p:spPr/>
        <p:txBody>
          <a:bodyPr/>
          <a:lstStyle/>
          <a:p>
            <a:r>
              <a:rPr lang="zh-CN" altLang="en-US" dirty="0" smtClean="0"/>
              <a:t>打开</a:t>
            </a:r>
            <a:r>
              <a:rPr lang="en-US" altLang="zh-CN" dirty="0" err="1" smtClean="0"/>
              <a:t>FusionAccess</a:t>
            </a:r>
            <a:r>
              <a:rPr lang="zh-CN" altLang="en-US" dirty="0" smtClean="0"/>
              <a:t>应用。</a:t>
            </a:r>
            <a:endParaRPr lang="en-US" dirty="0"/>
          </a:p>
        </p:txBody>
      </p:sp>
      <p:pic>
        <p:nvPicPr>
          <p:cNvPr id="65538" name="Picture 2"/>
          <p:cNvPicPr>
            <a:picLocks noChangeAspect="1" noChangeArrowheads="1"/>
          </p:cNvPicPr>
          <p:nvPr/>
        </p:nvPicPr>
        <p:blipFill>
          <a:blip r:embed="rId3" cstate="print"/>
          <a:srcRect/>
          <a:stretch>
            <a:fillRect/>
          </a:stretch>
        </p:blipFill>
        <p:spPr bwMode="auto">
          <a:xfrm>
            <a:off x="4575174" y="1376772"/>
            <a:ext cx="3216275" cy="4824412"/>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a:stretch>
            <a:fillRect/>
          </a:stretch>
        </p:blipFill>
        <p:spPr bwMode="auto">
          <a:xfrm>
            <a:off x="1871700" y="3086268"/>
            <a:ext cx="1118270" cy="1260140"/>
          </a:xfrm>
          <a:prstGeom prst="rect">
            <a:avLst/>
          </a:prstGeom>
          <a:noFill/>
          <a:ln w="9525">
            <a:noFill/>
            <a:miter lim="800000"/>
            <a:headEnd/>
            <a:tailEnd/>
          </a:ln>
        </p:spPr>
      </p:pic>
    </p:spTree>
    <p:extLst>
      <p:ext uri="{BB962C8B-B14F-4D97-AF65-F5344CB8AC3E}">
        <p14:creationId xmlns:p14="http://schemas.microsoft.com/office/powerpoint/2010/main" val="1677850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ios</a:t>
            </a:r>
            <a:r>
              <a:rPr lang="zh-CN" altLang="en-US" dirty="0" smtClean="0"/>
              <a:t>客户端配置及登录 </a:t>
            </a:r>
            <a:r>
              <a:rPr lang="en-US" altLang="zh-CN" dirty="0" smtClean="0"/>
              <a:t>(3/3</a:t>
            </a:r>
            <a:r>
              <a:rPr lang="en-US" altLang="zh-CN" dirty="0"/>
              <a:t>)</a:t>
            </a:r>
            <a:endParaRPr lang="en-US" dirty="0"/>
          </a:p>
        </p:txBody>
      </p:sp>
      <p:sp>
        <p:nvSpPr>
          <p:cNvPr id="3" name="文本占位符 2"/>
          <p:cNvSpPr>
            <a:spLocks noGrp="1"/>
          </p:cNvSpPr>
          <p:nvPr>
            <p:ph type="body" sz="quarter" idx="10"/>
          </p:nvPr>
        </p:nvSpPr>
        <p:spPr/>
        <p:txBody>
          <a:bodyPr/>
          <a:lstStyle/>
          <a:p>
            <a:r>
              <a:rPr lang="zh-CN" altLang="en-US" sz="1800" dirty="0" smtClean="0"/>
              <a:t>添加账号。</a:t>
            </a:r>
            <a:endParaRPr lang="en-US" sz="1800" dirty="0"/>
          </a:p>
        </p:txBody>
      </p:sp>
      <p:pic>
        <p:nvPicPr>
          <p:cNvPr id="4" name="Picture 3"/>
          <p:cNvPicPr>
            <a:picLocks noChangeAspect="1" noChangeArrowheads="1"/>
          </p:cNvPicPr>
          <p:nvPr/>
        </p:nvPicPr>
        <p:blipFill>
          <a:blip r:embed="rId3" cstate="print"/>
          <a:srcRect/>
          <a:stretch>
            <a:fillRect/>
          </a:stretch>
        </p:blipFill>
        <p:spPr bwMode="auto">
          <a:xfrm>
            <a:off x="2159732" y="1398588"/>
            <a:ext cx="3132348" cy="4838700"/>
          </a:xfrm>
          <a:prstGeom prst="rect">
            <a:avLst/>
          </a:prstGeom>
          <a:noFill/>
          <a:ln w="9525">
            <a:solidFill>
              <a:schemeClr val="bg1">
                <a:lumMod val="50000"/>
              </a:schemeClr>
            </a:solidFill>
            <a:miter lim="800000"/>
            <a:headEnd/>
            <a:tailEnd/>
          </a:ln>
        </p:spPr>
      </p:pic>
      <p:pic>
        <p:nvPicPr>
          <p:cNvPr id="5" name="Picture 4"/>
          <p:cNvPicPr>
            <a:picLocks noChangeAspect="1" noChangeArrowheads="1"/>
          </p:cNvPicPr>
          <p:nvPr/>
        </p:nvPicPr>
        <p:blipFill>
          <a:blip r:embed="rId4" cstate="print"/>
          <a:srcRect/>
          <a:stretch>
            <a:fillRect/>
          </a:stretch>
        </p:blipFill>
        <p:spPr bwMode="auto">
          <a:xfrm>
            <a:off x="5435625" y="1376363"/>
            <a:ext cx="3168352" cy="4860925"/>
          </a:xfrm>
          <a:prstGeom prst="rect">
            <a:avLst/>
          </a:prstGeom>
          <a:noFill/>
          <a:ln w="9525">
            <a:solidFill>
              <a:schemeClr val="bg1">
                <a:lumMod val="50000"/>
              </a:schemeClr>
            </a:solidFill>
            <a:miter lim="800000"/>
            <a:headEnd/>
            <a:tailEnd/>
          </a:ln>
        </p:spPr>
      </p:pic>
    </p:spTree>
    <p:extLst>
      <p:ext uri="{BB962C8B-B14F-4D97-AF65-F5344CB8AC3E}">
        <p14:creationId xmlns:p14="http://schemas.microsoft.com/office/powerpoint/2010/main" val="3065074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b="1" dirty="0" smtClean="0"/>
              <a:t>桌面云终端介绍</a:t>
            </a:r>
            <a:endParaRPr lang="en-US" altLang="zh-CN" b="1" dirty="0" smtClean="0"/>
          </a:p>
          <a:p>
            <a:pPr lvl="1">
              <a:buClr>
                <a:schemeClr val="bg1">
                  <a:lumMod val="50000"/>
                </a:schemeClr>
              </a:buClr>
            </a:pPr>
            <a:r>
              <a:rPr lang="zh-CN" altLang="en-US" dirty="0">
                <a:solidFill>
                  <a:schemeClr val="bg1">
                    <a:lumMod val="50000"/>
                  </a:schemeClr>
                </a:solidFill>
              </a:rPr>
              <a:t>软终端介绍</a:t>
            </a:r>
            <a:endParaRPr lang="en-US" altLang="zh-CN" dirty="0">
              <a:solidFill>
                <a:schemeClr val="bg1">
                  <a:lumMod val="50000"/>
                </a:schemeClr>
              </a:solidFill>
            </a:endParaRPr>
          </a:p>
          <a:p>
            <a:pPr lvl="1">
              <a:buClr>
                <a:schemeClr val="bg1">
                  <a:lumMod val="50000"/>
                </a:schemeClr>
              </a:buClr>
            </a:pPr>
            <a:r>
              <a:rPr lang="zh-CN" altLang="en-US" dirty="0">
                <a:solidFill>
                  <a:schemeClr val="bg1">
                    <a:lumMod val="50000"/>
                  </a:schemeClr>
                </a:solidFill>
              </a:rPr>
              <a:t>移动终端介绍</a:t>
            </a:r>
            <a:endParaRPr lang="en-US" altLang="zh-CN" dirty="0">
              <a:solidFill>
                <a:schemeClr val="bg1">
                  <a:lumMod val="50000"/>
                </a:schemeClr>
              </a:solidFill>
            </a:endParaRPr>
          </a:p>
          <a:p>
            <a:pPr lvl="1"/>
            <a:r>
              <a:rPr lang="zh-CN" altLang="en-US" dirty="0"/>
              <a:t>瘦终端介绍</a:t>
            </a:r>
            <a:endParaRPr lang="en-US" altLang="zh-CN" dirty="0"/>
          </a:p>
          <a:p>
            <a:pPr>
              <a:buClr>
                <a:schemeClr val="bg1">
                  <a:lumMod val="50000"/>
                </a:schemeClr>
              </a:buClr>
            </a:pPr>
            <a:r>
              <a:rPr lang="en-US" altLang="zh-CN" dirty="0" smtClean="0">
                <a:solidFill>
                  <a:schemeClr val="bg1">
                    <a:lumMod val="50000"/>
                  </a:schemeClr>
                </a:solidFill>
              </a:rPr>
              <a:t>Access Lock</a:t>
            </a:r>
            <a:r>
              <a:rPr lang="zh-CN" altLang="en-US" dirty="0" smtClean="0">
                <a:solidFill>
                  <a:schemeClr val="bg1">
                    <a:lumMod val="50000"/>
                  </a:schemeClr>
                </a:solidFill>
              </a:rPr>
              <a:t>特性介绍</a:t>
            </a:r>
            <a:endParaRPr lang="en-US" altLang="zh-CN" dirty="0" smtClean="0">
              <a:solidFill>
                <a:schemeClr val="bg1">
                  <a:lumMod val="50000"/>
                </a:schemeClr>
              </a:solidFill>
            </a:endParaRPr>
          </a:p>
          <a:p>
            <a:pPr>
              <a:buClr>
                <a:schemeClr val="bg1">
                  <a:lumMod val="50000"/>
                </a:schemeClr>
              </a:buClr>
            </a:pPr>
            <a:r>
              <a:rPr lang="zh-CN" altLang="en-US" dirty="0" smtClean="0">
                <a:solidFill>
                  <a:schemeClr val="bg1">
                    <a:lumMod val="50000"/>
                  </a:schemeClr>
                </a:solidFill>
              </a:rPr>
              <a:t>终端管理系统介绍</a:t>
            </a:r>
            <a:endParaRPr lang="en-US" altLang="zh-CN" dirty="0" smtClean="0">
              <a:solidFill>
                <a:schemeClr val="bg1">
                  <a:lumMod val="50000"/>
                </a:schemeClr>
              </a:solidFill>
            </a:endParaRPr>
          </a:p>
          <a:p>
            <a:pPr>
              <a:buClr>
                <a:schemeClr val="bg1">
                  <a:lumMod val="50000"/>
                </a:schemeClr>
              </a:buClr>
            </a:pPr>
            <a:r>
              <a:rPr lang="zh-CN" altLang="en-US" dirty="0" smtClean="0">
                <a:solidFill>
                  <a:schemeClr val="bg1">
                    <a:lumMod val="50000"/>
                  </a:schemeClr>
                </a:solidFill>
              </a:rPr>
              <a:t>终端管理系统操作方式</a:t>
            </a:r>
            <a:endParaRPr lang="en-US" altLang="zh-CN" dirty="0" smtClean="0">
              <a:solidFill>
                <a:schemeClr val="bg1">
                  <a:lumMod val="50000"/>
                </a:schemeClr>
              </a:solidFill>
            </a:endParaRPr>
          </a:p>
          <a:p>
            <a:pPr lvl="1"/>
            <a:endParaRPr lang="zh-CN" altLang="en-US" dirty="0"/>
          </a:p>
        </p:txBody>
      </p:sp>
    </p:spTree>
    <p:extLst>
      <p:ext uri="{BB962C8B-B14F-4D97-AF65-F5344CB8AC3E}">
        <p14:creationId xmlns:p14="http://schemas.microsoft.com/office/powerpoint/2010/main" val="1990526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华为瘦终端简介</a:t>
            </a:r>
            <a:endParaRPr lang="en-US" dirty="0"/>
          </a:p>
        </p:txBody>
      </p:sp>
      <p:graphicFrame>
        <p:nvGraphicFramePr>
          <p:cNvPr id="5" name="表格 4"/>
          <p:cNvGraphicFramePr>
            <a:graphicFrameLocks noGrp="1"/>
          </p:cNvGraphicFramePr>
          <p:nvPr>
            <p:extLst>
              <p:ext uri="{D42A27DB-BD31-4B8C-83A1-F6EECF244321}">
                <p14:modId xmlns:p14="http://schemas.microsoft.com/office/powerpoint/2010/main" val="302607708"/>
              </p:ext>
            </p:extLst>
          </p:nvPr>
        </p:nvGraphicFramePr>
        <p:xfrm>
          <a:off x="755650" y="2104838"/>
          <a:ext cx="7808528" cy="4101968"/>
        </p:xfrm>
        <a:graphic>
          <a:graphicData uri="http://schemas.openxmlformats.org/drawingml/2006/table">
            <a:tbl>
              <a:tblPr firstRow="1" firstCol="1" bandRow="1"/>
              <a:tblGrid>
                <a:gridCol w="720006"/>
                <a:gridCol w="1332148"/>
                <a:gridCol w="1188132"/>
                <a:gridCol w="1584176"/>
                <a:gridCol w="1656184"/>
                <a:gridCol w="1327882"/>
              </a:tblGrid>
              <a:tr h="360000">
                <a:tc>
                  <a:txBody>
                    <a:bodyPr/>
                    <a:lstStyle/>
                    <a:p>
                      <a:pPr algn="ctr" fontAlgn="ctr"/>
                      <a:r>
                        <a:rPr lang="zh-CN" altLang="en-US" sz="1200" b="1" u="none" strike="noStrike" dirty="0" smtClean="0">
                          <a:latin typeface="+mn-lt"/>
                          <a:ea typeface="+mn-ea"/>
                        </a:rPr>
                        <a:t>规格</a:t>
                      </a:r>
                      <a:endParaRPr lang="zh-CN" altLang="en-US" sz="1200" b="1" i="0" u="none" strike="noStrike" dirty="0">
                        <a:latin typeface="+mn-lt"/>
                        <a:ea typeface="+mn-ea"/>
                      </a:endParaRPr>
                    </a:p>
                  </a:txBody>
                  <a:tcPr marL="7145" marR="7145" marT="7144"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fontAlgn="ctr"/>
                      <a:r>
                        <a:rPr lang="en-US" altLang="zh-CN" sz="1200" b="1" u="none" strike="noStrike" dirty="0" smtClean="0">
                          <a:latin typeface="+mn-lt"/>
                          <a:ea typeface="+mn-ea"/>
                        </a:rPr>
                        <a:t>CT1000</a:t>
                      </a:r>
                      <a:endParaRPr lang="en-US" altLang="zh-CN" sz="1200" b="1" i="0" u="none" strike="noStrike" dirty="0">
                        <a:latin typeface="+mn-lt"/>
                        <a:ea typeface="+mn-ea"/>
                      </a:endParaRPr>
                    </a:p>
                  </a:txBody>
                  <a:tcPr marL="7145" marR="7145" marT="7144" marB="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fontAlgn="ctr"/>
                      <a:r>
                        <a:rPr lang="en-US" altLang="zh-CN" sz="1200" b="1" u="none" strike="noStrike" dirty="0" smtClean="0">
                          <a:latin typeface="+mn-lt"/>
                          <a:ea typeface="+mn-ea"/>
                        </a:rPr>
                        <a:t>CT3100</a:t>
                      </a:r>
                      <a:endParaRPr lang="en-US" altLang="zh-CN" sz="1200" b="1" i="0" u="none" strike="noStrike" dirty="0">
                        <a:latin typeface="+mn-lt"/>
                        <a:ea typeface="+mn-ea"/>
                      </a:endParaRPr>
                    </a:p>
                  </a:txBody>
                  <a:tcPr marL="7145" marR="7145" marT="7144" marB="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fontAlgn="ctr"/>
                      <a:r>
                        <a:rPr lang="en-US" altLang="zh-CN" sz="1200" b="1" u="none" strike="noStrike" dirty="0" smtClean="0">
                          <a:latin typeface="+mn-lt"/>
                          <a:ea typeface="+mn-ea"/>
                        </a:rPr>
                        <a:t>CT5100</a:t>
                      </a:r>
                      <a:endParaRPr lang="en-US" altLang="zh-CN" sz="1200" b="1" i="0" u="none" strike="noStrike" dirty="0">
                        <a:latin typeface="+mn-lt"/>
                        <a:ea typeface="+mn-ea"/>
                      </a:endParaRPr>
                    </a:p>
                  </a:txBody>
                  <a:tcPr marL="7145" marR="7145" marT="7144" marB="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1" u="none" strike="noStrike" dirty="0" smtClean="0">
                          <a:latin typeface="+mn-lt"/>
                          <a:ea typeface="+mn-ea"/>
                        </a:rPr>
                        <a:t>CT6100</a:t>
                      </a:r>
                      <a:endParaRPr lang="en-US" altLang="zh-CN" sz="1200" b="1" i="0" u="none" strike="noStrike" dirty="0">
                        <a:latin typeface="+mn-lt"/>
                        <a:ea typeface="+mn-ea"/>
                      </a:endParaRPr>
                    </a:p>
                  </a:txBody>
                  <a:tcPr marL="7145" marR="7145" marT="7144" marB="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1" u="none" strike="noStrike" kern="1200" dirty="0" smtClean="0">
                          <a:latin typeface="+mn-lt"/>
                          <a:ea typeface="+mn-ea"/>
                        </a:rPr>
                        <a:t>朝歌</a:t>
                      </a:r>
                      <a:r>
                        <a:rPr lang="en-US" altLang="zh-CN" sz="1200" b="1" u="none" strike="noStrike" kern="1200" dirty="0" smtClean="0">
                          <a:latin typeface="+mn-lt"/>
                          <a:ea typeface="+mn-ea"/>
                        </a:rPr>
                        <a:t>S-Box 8V40</a:t>
                      </a:r>
                      <a:endParaRPr lang="en-US" altLang="zh-CN" sz="1200" b="1" i="0" u="none" strike="noStrike" kern="1200" dirty="0">
                        <a:solidFill>
                          <a:schemeClr val="tx1"/>
                        </a:solidFill>
                        <a:latin typeface="+mn-lt"/>
                        <a:ea typeface="+mn-ea"/>
                        <a:cs typeface="+mn-cs"/>
                      </a:endParaRPr>
                    </a:p>
                  </a:txBody>
                  <a:tcPr marL="7145" marR="7145" marT="7144"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283875">
                <a:tc>
                  <a:txBody>
                    <a:bodyPr/>
                    <a:lstStyle/>
                    <a:p>
                      <a:pPr algn="ctr" fontAlgn="ctr"/>
                      <a:r>
                        <a:rPr lang="zh-CN" altLang="en-US" sz="1200" b="1" u="none" strike="noStrike" kern="1200" dirty="0" smtClean="0">
                          <a:latin typeface="+mn-lt"/>
                          <a:ea typeface="+mn-ea"/>
                        </a:rPr>
                        <a:t>净重</a:t>
                      </a:r>
                      <a:endParaRPr lang="zh-CN" altLang="en-US" sz="1200" b="1" i="0" u="none" strike="noStrike" kern="1200" dirty="0">
                        <a:solidFill>
                          <a:schemeClr val="tx1"/>
                        </a:solidFill>
                        <a:latin typeface="+mn-lt"/>
                        <a:ea typeface="+mn-ea"/>
                        <a:cs typeface="+mn-cs"/>
                      </a:endParaRPr>
                    </a:p>
                  </a:txBody>
                  <a:tcPr marL="7145" marR="7145" marT="7144" marB="0"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marL="0" algn="ctr" defTabSz="914400" rtl="0" eaLnBrk="1" latinLnBrk="0" hangingPunct="1">
                        <a:lnSpc>
                          <a:spcPct val="150000"/>
                        </a:lnSpc>
                        <a:spcAft>
                          <a:spcPts val="0"/>
                        </a:spcAft>
                      </a:pPr>
                      <a:r>
                        <a:rPr lang="en-US" altLang="zh-CN" sz="1100" u="none" strike="noStrike" kern="1200" dirty="0" smtClean="0">
                          <a:latin typeface="+mn-lt"/>
                          <a:ea typeface="+mn-ea"/>
                        </a:rPr>
                        <a:t>0.21kg</a:t>
                      </a:r>
                      <a:endParaRPr lang="zh-CN" altLang="en-US" sz="1100" b="0" i="0" u="none" strike="noStrike" kern="1200" dirty="0" smtClean="0">
                        <a:solidFill>
                          <a:schemeClr val="tx1"/>
                        </a:solidFill>
                        <a:latin typeface="+mn-lt"/>
                        <a:ea typeface="+mn-ea"/>
                        <a:cs typeface="+mn-cs"/>
                      </a:endParaRPr>
                    </a:p>
                  </a:txBody>
                  <a:tcPr marL="85732" marR="85732" marT="0" marB="0" anchor="ctr"/>
                </a:tc>
                <a:tc>
                  <a:txBody>
                    <a:bodyPr/>
                    <a:lstStyle/>
                    <a:p>
                      <a:pPr marL="0" algn="ctr" defTabSz="914400" rtl="0" eaLnBrk="1" latinLnBrk="0" hangingPunct="1">
                        <a:lnSpc>
                          <a:spcPct val="150000"/>
                        </a:lnSpc>
                        <a:spcAft>
                          <a:spcPts val="0"/>
                        </a:spcAft>
                      </a:pPr>
                      <a:r>
                        <a:rPr lang="en-US" altLang="zh-CN" sz="1100" u="none" strike="noStrike" kern="1200" dirty="0" smtClean="0">
                          <a:latin typeface="+mn-lt"/>
                          <a:ea typeface="+mn-ea"/>
                        </a:rPr>
                        <a:t>0.2kg</a:t>
                      </a:r>
                      <a:endParaRPr lang="zh-CN" altLang="en-US" sz="1100" b="0" i="0" u="none" strike="noStrike" kern="1200" dirty="0" smtClean="0">
                        <a:solidFill>
                          <a:schemeClr val="tx1"/>
                        </a:solidFill>
                        <a:latin typeface="+mn-lt"/>
                        <a:ea typeface="+mn-ea"/>
                        <a:cs typeface="+mn-cs"/>
                      </a:endParaRPr>
                    </a:p>
                  </a:txBody>
                  <a:tcPr marL="85732" marR="85732" marT="0" marB="0" anchor="ctr"/>
                </a:tc>
                <a:tc>
                  <a:txBody>
                    <a:bodyPr/>
                    <a:lstStyle/>
                    <a:p>
                      <a:pPr algn="ctr">
                        <a:spcAft>
                          <a:spcPts val="0"/>
                        </a:spcAft>
                      </a:pPr>
                      <a:r>
                        <a:rPr lang="en-US" altLang="zh-CN" sz="1100" u="none" strike="noStrike" kern="1200" dirty="0" smtClean="0">
                          <a:latin typeface="+mn-lt"/>
                          <a:ea typeface="+mn-ea"/>
                        </a:rPr>
                        <a:t>0.52kg</a:t>
                      </a:r>
                      <a:endParaRPr lang="zh-CN" altLang="en-US" sz="1100" b="0" i="0" u="none" strike="noStrike" kern="1200" dirty="0" smtClean="0">
                        <a:solidFill>
                          <a:schemeClr val="tx1"/>
                        </a:solidFill>
                        <a:latin typeface="+mn-lt"/>
                        <a:ea typeface="+mn-ea"/>
                        <a:cs typeface="+mn-cs"/>
                      </a:endParaRPr>
                    </a:p>
                  </a:txBody>
                  <a:tcPr marL="7145" marR="7145" marT="7144" marB="0" anchor="ctr"/>
                </a:tc>
                <a:tc>
                  <a:txBody>
                    <a:bodyPr/>
                    <a:lstStyle/>
                    <a:p>
                      <a:pPr algn="ctr">
                        <a:spcAft>
                          <a:spcPts val="0"/>
                        </a:spcAft>
                      </a:pPr>
                      <a:r>
                        <a:rPr lang="en-US" altLang="zh-CN" sz="1100" u="none" strike="noStrike" kern="1200" dirty="0" smtClean="0">
                          <a:latin typeface="+mn-lt"/>
                          <a:ea typeface="+mn-ea"/>
                        </a:rPr>
                        <a:t>1.66kg</a:t>
                      </a:r>
                      <a:endParaRPr lang="zh-CN" altLang="en-US" sz="1100" b="0" i="0" u="none" strike="noStrike" kern="1200" dirty="0" smtClean="0">
                        <a:solidFill>
                          <a:schemeClr val="tx1"/>
                        </a:solidFill>
                        <a:latin typeface="+mn-lt"/>
                        <a:ea typeface="+mn-ea"/>
                        <a:cs typeface="+mn-cs"/>
                      </a:endParaRPr>
                    </a:p>
                  </a:txBody>
                  <a:tcPr marL="7145" marR="7145" marT="7144" marB="0" anchor="ctr"/>
                </a:tc>
                <a:tc>
                  <a:txBody>
                    <a:bodyPr/>
                    <a:lstStyle/>
                    <a:p>
                      <a:pPr marL="0" algn="ctr" defTabSz="914400" rtl="0" eaLnBrk="1" latinLnBrk="0" hangingPunct="1">
                        <a:spcAft>
                          <a:spcPts val="0"/>
                        </a:spcAft>
                      </a:pPr>
                      <a:r>
                        <a:rPr lang="en-US" altLang="zh-CN" sz="1100" u="none" strike="noStrike" kern="1200" dirty="0" smtClean="0">
                          <a:latin typeface="+mn-lt"/>
                          <a:ea typeface="+mn-ea"/>
                        </a:rPr>
                        <a:t>0.35kg</a:t>
                      </a:r>
                      <a:endParaRPr lang="zh-CN" altLang="en-US" sz="1100" b="0" i="0" u="none" strike="noStrike" kern="1200" dirty="0" smtClean="0">
                        <a:solidFill>
                          <a:schemeClr val="tx1"/>
                        </a:solidFill>
                        <a:latin typeface="+mn-lt"/>
                        <a:ea typeface="+mn-ea"/>
                        <a:cs typeface="+mn-cs"/>
                      </a:endParaRPr>
                    </a:p>
                  </a:txBody>
                  <a:tcPr marL="7145" marR="7145" marT="7144" marB="0" anchor="ctr">
                    <a:lnR w="28575" cap="flat" cmpd="sng" algn="ctr">
                      <a:solidFill>
                        <a:schemeClr val="tx1"/>
                      </a:solidFill>
                      <a:prstDash val="solid"/>
                      <a:round/>
                      <a:headEnd type="none" w="med" len="med"/>
                      <a:tailEnd type="none" w="med" len="med"/>
                    </a:lnR>
                  </a:tcPr>
                </a:tc>
              </a:tr>
              <a:tr h="266114">
                <a:tc>
                  <a:txBody>
                    <a:bodyPr/>
                    <a:lstStyle/>
                    <a:p>
                      <a:pPr algn="ctr" fontAlgn="ctr"/>
                      <a:r>
                        <a:rPr lang="zh-CN" altLang="en-US" sz="1200" b="1" u="none" strike="noStrike" kern="1200" dirty="0" smtClean="0">
                          <a:latin typeface="+mn-lt"/>
                          <a:ea typeface="+mn-ea"/>
                        </a:rPr>
                        <a:t>功耗</a:t>
                      </a:r>
                      <a:endParaRPr lang="zh-CN" altLang="en-US" sz="1200" b="1" i="0" u="none" strike="noStrike" kern="1200" dirty="0">
                        <a:solidFill>
                          <a:schemeClr val="tx1"/>
                        </a:solidFill>
                        <a:latin typeface="+mn-lt"/>
                        <a:ea typeface="+mn-ea"/>
                        <a:cs typeface="+mn-cs"/>
                      </a:endParaRPr>
                    </a:p>
                  </a:txBody>
                  <a:tcPr marL="7145" marR="7145" marT="7144" marB="0"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u="none" strike="noStrike" dirty="0" smtClean="0">
                          <a:latin typeface="+mn-lt"/>
                          <a:ea typeface="+mn-ea"/>
                        </a:rPr>
                        <a:t>3W</a:t>
                      </a:r>
                      <a:endParaRPr lang="en-US" altLang="zh-CN" sz="1100" b="0" i="0" u="none" strike="noStrike" dirty="0">
                        <a:latin typeface="+mn-lt"/>
                        <a:ea typeface="+mn-ea"/>
                      </a:endParaRPr>
                    </a:p>
                  </a:txBody>
                  <a:tcPr marL="7145" marR="7145" marT="7144"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u="none" strike="noStrike" dirty="0" smtClean="0">
                          <a:latin typeface="+mn-lt"/>
                          <a:ea typeface="+mn-ea"/>
                        </a:rPr>
                        <a:t>&lt;6 W</a:t>
                      </a:r>
                      <a:endParaRPr lang="en-US" altLang="zh-CN" sz="1100" b="0" i="0" u="none" strike="noStrike" dirty="0">
                        <a:latin typeface="+mn-lt"/>
                        <a:ea typeface="+mn-ea"/>
                      </a:endParaRPr>
                    </a:p>
                  </a:txBody>
                  <a:tcPr marL="7145" marR="7145" marT="7144" marB="0" anchor="ctr"/>
                </a:tc>
                <a:tc>
                  <a:txBody>
                    <a:bodyPr/>
                    <a:lstStyle/>
                    <a:p>
                      <a:pPr algn="ctr" fontAlgn="ctr"/>
                      <a:r>
                        <a:rPr lang="en-US" altLang="zh-CN" sz="1100" u="none" strike="noStrike" dirty="0" smtClean="0">
                          <a:latin typeface="+mn-lt"/>
                          <a:ea typeface="+mn-ea"/>
                        </a:rPr>
                        <a:t>&lt;15W</a:t>
                      </a:r>
                      <a:endParaRPr lang="en-US" altLang="zh-CN" sz="1100" b="0" i="0" u="none" strike="noStrike" dirty="0">
                        <a:latin typeface="+mn-lt"/>
                        <a:ea typeface="+mn-ea"/>
                      </a:endParaRPr>
                    </a:p>
                  </a:txBody>
                  <a:tcPr marL="7145" marR="7145" marT="7144" marB="0" anchor="ctr"/>
                </a:tc>
                <a:tc>
                  <a:txBody>
                    <a:bodyPr/>
                    <a:lstStyle/>
                    <a:p>
                      <a:pPr algn="ctr" fontAlgn="ctr"/>
                      <a:r>
                        <a:rPr lang="en-US" altLang="zh-CN" sz="1100" u="none" strike="noStrike" dirty="0" smtClean="0">
                          <a:latin typeface="+mn-lt"/>
                          <a:ea typeface="+mn-ea"/>
                        </a:rPr>
                        <a:t>&lt;15W</a:t>
                      </a:r>
                      <a:endParaRPr lang="en-US" altLang="zh-CN" sz="1100" b="0" i="0" u="none" strike="noStrike" dirty="0">
                        <a:latin typeface="+mn-lt"/>
                        <a:ea typeface="+mn-ea"/>
                      </a:endParaRPr>
                    </a:p>
                  </a:txBody>
                  <a:tcPr marL="7145" marR="7145" marT="7144"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u="none" strike="noStrike" dirty="0" smtClean="0">
                          <a:latin typeface="+mn-lt"/>
                          <a:ea typeface="+mn-ea"/>
                        </a:rPr>
                        <a:t>&lt;6 W</a:t>
                      </a:r>
                      <a:endParaRPr lang="en-US" altLang="zh-CN" sz="1100" b="0" i="0" u="none" strike="noStrike" dirty="0" smtClean="0">
                        <a:latin typeface="+mn-lt"/>
                        <a:ea typeface="+mn-ea"/>
                      </a:endParaRPr>
                    </a:p>
                  </a:txBody>
                  <a:tcPr marL="7145" marR="7145" marT="7144" marB="0" anchor="ctr">
                    <a:lnR w="28575" cap="flat" cmpd="sng" algn="ctr">
                      <a:solidFill>
                        <a:schemeClr val="tx1"/>
                      </a:solidFill>
                      <a:prstDash val="solid"/>
                      <a:round/>
                      <a:headEnd type="none" w="med" len="med"/>
                      <a:tailEnd type="none" w="med" len="med"/>
                    </a:lnR>
                  </a:tcPr>
                </a:tc>
              </a:tr>
              <a:tr h="576000">
                <a:tc>
                  <a:txBody>
                    <a:bodyPr/>
                    <a:lstStyle/>
                    <a:p>
                      <a:pPr algn="ctr" fontAlgn="ctr"/>
                      <a:r>
                        <a:rPr lang="zh-CN" altLang="en-US" sz="1200" b="1" u="none" strike="noStrike" kern="1200" dirty="0" smtClean="0">
                          <a:latin typeface="+mn-lt"/>
                          <a:ea typeface="+mn-ea"/>
                        </a:rPr>
                        <a:t>处理器</a:t>
                      </a:r>
                      <a:endParaRPr lang="zh-CN" altLang="en-US" sz="1200" b="1" i="0" u="none" strike="noStrike" kern="1200" dirty="0">
                        <a:solidFill>
                          <a:schemeClr val="tx1"/>
                        </a:solidFill>
                        <a:latin typeface="+mn-lt"/>
                        <a:ea typeface="+mn-ea"/>
                        <a:cs typeface="+mn-cs"/>
                      </a:endParaRPr>
                    </a:p>
                  </a:txBody>
                  <a:tcPr marL="7145" marR="7145" marT="7144" marB="0"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u="none" strike="noStrike" kern="1200" baseline="0" dirty="0" smtClean="0">
                          <a:latin typeface="+mn-lt"/>
                          <a:ea typeface="+mn-ea"/>
                        </a:rPr>
                        <a:t>ARM Cortex-A7 1.5GHz</a:t>
                      </a:r>
                    </a:p>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100" u="none" strike="noStrike" kern="1200" baseline="0" dirty="0" smtClean="0">
                          <a:latin typeface="+mn-lt"/>
                          <a:ea typeface="+mn-ea"/>
                        </a:rPr>
                        <a:t>四核</a:t>
                      </a:r>
                      <a:endParaRPr lang="en-US" sz="1100" u="none" strike="noStrike" kern="1200" baseline="0" dirty="0">
                        <a:solidFill>
                          <a:schemeClr val="dk1"/>
                        </a:solidFill>
                        <a:latin typeface="+mn-lt"/>
                        <a:ea typeface="+mn-ea"/>
                        <a:cs typeface="+mn-cs"/>
                      </a:endParaRPr>
                    </a:p>
                  </a:txBody>
                  <a:tcPr marL="7145" marR="7145" marT="7144"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altLang="zh-CN" sz="1100" u="none" strike="noStrike" kern="1200" baseline="0" dirty="0" smtClean="0">
                          <a:latin typeface="+mn-lt"/>
                          <a:ea typeface="+mn-ea"/>
                        </a:rPr>
                        <a:t>ARM Cortex A9 1.5GHz </a:t>
                      </a:r>
                      <a:r>
                        <a:rPr lang="zh-CN" altLang="en-US" sz="1100" u="none" strike="noStrike" kern="1200" baseline="0" dirty="0" smtClean="0">
                          <a:latin typeface="+mn-lt"/>
                          <a:ea typeface="+mn-ea"/>
                        </a:rPr>
                        <a:t>双核</a:t>
                      </a:r>
                      <a:endParaRPr lang="en-US" sz="1100" b="0" i="0" u="none" strike="noStrike" kern="1200" baseline="0" dirty="0">
                        <a:solidFill>
                          <a:srgbClr val="000000"/>
                        </a:solidFill>
                        <a:latin typeface="+mn-lt"/>
                        <a:ea typeface="+mn-ea"/>
                        <a:cs typeface="+mn-cs"/>
                      </a:endParaRPr>
                    </a:p>
                  </a:txBody>
                  <a:tcPr marL="7145" marR="7145" marT="7144"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altLang="zh-CN" sz="1100" u="none" strike="noStrike" kern="1200" baseline="0" dirty="0" smtClean="0">
                          <a:latin typeface="+mn-lt"/>
                          <a:ea typeface="+mn-ea"/>
                        </a:rPr>
                        <a:t>Intel Baytrail J1800</a:t>
                      </a:r>
                      <a:r>
                        <a:rPr lang="en-US" altLang="zh-CN" sz="1100" u="none" strike="noStrike" kern="1200" baseline="0" dirty="0" smtClean="0">
                          <a:latin typeface="+mn-lt"/>
                          <a:ea typeface="+mn-ea"/>
                        </a:rPr>
                        <a:t> 2.41GHz</a:t>
                      </a:r>
                      <a:r>
                        <a:rPr lang="zh-CN" altLang="zh-CN" sz="1100" u="none" strike="noStrike" kern="1200" baseline="0" dirty="0" smtClean="0">
                          <a:latin typeface="+mn-lt"/>
                          <a:ea typeface="+mn-ea"/>
                        </a:rPr>
                        <a:t>双核</a:t>
                      </a:r>
                      <a:endParaRPr lang="en-US" altLang="zh-CN" sz="1100" b="0" i="0" u="none" strike="noStrike" kern="1200" baseline="0" dirty="0">
                        <a:solidFill>
                          <a:srgbClr val="000000"/>
                        </a:solidFill>
                        <a:latin typeface="+mn-lt"/>
                        <a:ea typeface="+mn-ea"/>
                        <a:cs typeface="+mn-cs"/>
                      </a:endParaRPr>
                    </a:p>
                  </a:txBody>
                  <a:tcPr marL="7145" marR="7145" marT="7144"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GB" altLang="zh-CN" sz="1100" u="none" strike="noStrike" kern="1200" baseline="0" dirty="0" smtClean="0">
                          <a:latin typeface="+mn-lt"/>
                          <a:ea typeface="+mn-ea"/>
                        </a:rPr>
                        <a:t>Intel Baytrail J1800</a:t>
                      </a:r>
                      <a:r>
                        <a:rPr lang="en-US" altLang="zh-CN" sz="1100" u="none" strike="noStrike" kern="1200" baseline="0" dirty="0" smtClean="0">
                          <a:latin typeface="+mn-lt"/>
                          <a:ea typeface="+mn-ea"/>
                        </a:rPr>
                        <a:t> 2.41GHz</a:t>
                      </a:r>
                      <a:r>
                        <a:rPr lang="zh-CN" altLang="zh-CN" sz="1100" u="none" strike="noStrike" kern="1200" baseline="0" dirty="0" smtClean="0">
                          <a:latin typeface="+mn-lt"/>
                          <a:ea typeface="+mn-ea"/>
                        </a:rPr>
                        <a:t>双核</a:t>
                      </a:r>
                      <a:endParaRPr lang="en-US" altLang="zh-CN" sz="1100" b="0" i="0" u="none" strike="noStrike" kern="1200" baseline="0" dirty="0">
                        <a:solidFill>
                          <a:srgbClr val="000000"/>
                        </a:solidFill>
                        <a:latin typeface="+mn-lt"/>
                        <a:ea typeface="+mn-ea"/>
                        <a:cs typeface="+mn-cs"/>
                      </a:endParaRPr>
                    </a:p>
                  </a:txBody>
                  <a:tcPr marL="7145" marR="7145" marT="7144"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altLang="zh-CN" sz="1100" u="none" strike="noStrike" kern="1200" baseline="0" dirty="0" smtClean="0">
                          <a:latin typeface="+mn-lt"/>
                          <a:ea typeface="+mn-ea"/>
                        </a:rPr>
                        <a:t>ARM Cortex A9 1.5GHz</a:t>
                      </a:r>
                      <a:r>
                        <a:rPr lang="zh-CN" altLang="en-US" sz="1100" u="none" strike="noStrike" kern="1200" baseline="0" dirty="0" smtClean="0">
                          <a:latin typeface="+mn-lt"/>
                          <a:ea typeface="+mn-ea"/>
                        </a:rPr>
                        <a:t>双核</a:t>
                      </a:r>
                      <a:endParaRPr lang="en-US" altLang="zh-CN" sz="1100" b="0" i="0" u="none" strike="noStrike" kern="1200" baseline="0" dirty="0" smtClean="0">
                        <a:solidFill>
                          <a:srgbClr val="000000"/>
                        </a:solidFill>
                        <a:latin typeface="+mn-lt"/>
                        <a:ea typeface="+mn-ea"/>
                        <a:cs typeface="+mn-cs"/>
                      </a:endParaRPr>
                    </a:p>
                  </a:txBody>
                  <a:tcPr marL="7145" marR="7145" marT="7144" marB="0" anchor="ctr">
                    <a:lnR w="28575" cap="flat" cmpd="sng" algn="ctr">
                      <a:solidFill>
                        <a:schemeClr val="tx1"/>
                      </a:solidFill>
                      <a:prstDash val="solid"/>
                      <a:round/>
                      <a:headEnd type="none" w="med" len="med"/>
                      <a:tailEnd type="none" w="med" len="med"/>
                    </a:lnR>
                  </a:tcPr>
                </a:tc>
              </a:tr>
              <a:tr h="266114">
                <a:tc>
                  <a:txBody>
                    <a:bodyPr/>
                    <a:lstStyle/>
                    <a:p>
                      <a:pPr algn="ctr" fontAlgn="ctr"/>
                      <a:r>
                        <a:rPr lang="zh-CN" altLang="en-US" sz="1200" b="1" u="none" strike="noStrike" kern="1200" dirty="0" smtClean="0">
                          <a:latin typeface="+mn-lt"/>
                          <a:ea typeface="+mn-ea"/>
                        </a:rPr>
                        <a:t>内存</a:t>
                      </a:r>
                      <a:endParaRPr lang="zh-CN" altLang="en-US" sz="1200" b="1" i="0" u="none" strike="noStrike" kern="1200" dirty="0">
                        <a:solidFill>
                          <a:schemeClr val="tx1"/>
                        </a:solidFill>
                        <a:latin typeface="+mn-lt"/>
                        <a:ea typeface="+mn-ea"/>
                        <a:cs typeface="+mn-cs"/>
                      </a:endParaRPr>
                    </a:p>
                  </a:txBody>
                  <a:tcPr marL="7145" marR="7145" marT="7144" marB="0"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fontAlgn="ctr"/>
                      <a:r>
                        <a:rPr lang="en-US" altLang="zh-CN" sz="1100" u="none" strike="noStrike" kern="1200" dirty="0" smtClean="0">
                          <a:latin typeface="+mn-lt"/>
                          <a:ea typeface="+mn-ea"/>
                        </a:rPr>
                        <a:t>2GB DDR3</a:t>
                      </a:r>
                      <a:endParaRPr lang="en-US" sz="1100" b="0" i="0" u="none" strike="noStrike" kern="1200" dirty="0">
                        <a:solidFill>
                          <a:schemeClr val="tx1"/>
                        </a:solidFill>
                        <a:latin typeface="+mn-lt"/>
                        <a:ea typeface="+mn-ea"/>
                        <a:cs typeface="+mn-cs"/>
                      </a:endParaRPr>
                    </a:p>
                  </a:txBody>
                  <a:tcPr marL="7145" marR="7145" marT="7144" marB="0" anchor="ctr"/>
                </a:tc>
                <a:tc>
                  <a:txBody>
                    <a:bodyPr/>
                    <a:lstStyle/>
                    <a:p>
                      <a:pPr algn="ctr" fontAlgn="ctr"/>
                      <a:r>
                        <a:rPr lang="en-US" altLang="zh-CN" sz="1100" u="none" strike="noStrike" kern="1200" dirty="0" smtClean="0">
                          <a:latin typeface="+mn-lt"/>
                          <a:ea typeface="+mn-ea"/>
                        </a:rPr>
                        <a:t>1024M DDR3</a:t>
                      </a:r>
                      <a:endParaRPr lang="en-US" sz="1100" b="0" i="0" u="none" strike="noStrike" kern="1200" dirty="0">
                        <a:solidFill>
                          <a:schemeClr val="tx1"/>
                        </a:solidFill>
                        <a:latin typeface="+mn-lt"/>
                        <a:ea typeface="+mn-ea"/>
                        <a:cs typeface="+mn-cs"/>
                      </a:endParaRPr>
                    </a:p>
                  </a:txBody>
                  <a:tcPr marL="7145" marR="7145" marT="7144" marB="0" anchor="ctr"/>
                </a:tc>
                <a:tc>
                  <a:txBody>
                    <a:bodyPr/>
                    <a:lstStyle/>
                    <a:p>
                      <a:pPr algn="ctr" fontAlgn="ctr"/>
                      <a:r>
                        <a:rPr lang="en-US" altLang="zh-CN" sz="1100" u="none" strike="noStrike" kern="1200" dirty="0" smtClean="0">
                          <a:latin typeface="+mn-lt"/>
                          <a:ea typeface="+mn-ea"/>
                        </a:rPr>
                        <a:t>2GB DDR3</a:t>
                      </a:r>
                      <a:r>
                        <a:rPr lang="zh-CN" altLang="zh-CN" sz="1100" u="none" strike="noStrike" kern="1200" dirty="0" smtClean="0">
                          <a:latin typeface="+mn-lt"/>
                          <a:ea typeface="+mn-ea"/>
                        </a:rPr>
                        <a:t>（最大支持</a:t>
                      </a:r>
                      <a:r>
                        <a:rPr lang="en-US" altLang="zh-CN" sz="1100" u="none" strike="noStrike" kern="1200" dirty="0" smtClean="0">
                          <a:latin typeface="+mn-lt"/>
                          <a:ea typeface="+mn-ea"/>
                        </a:rPr>
                        <a:t>4GB</a:t>
                      </a:r>
                      <a:r>
                        <a:rPr lang="zh-CN" altLang="zh-CN" sz="1100" u="none" strike="noStrike" kern="1200" dirty="0" smtClean="0">
                          <a:latin typeface="+mn-lt"/>
                          <a:ea typeface="+mn-ea"/>
                        </a:rPr>
                        <a:t>）</a:t>
                      </a:r>
                      <a:endParaRPr lang="en-US" altLang="zh-CN" sz="1100" b="0" i="0" u="none" strike="noStrike" kern="1200" dirty="0">
                        <a:solidFill>
                          <a:schemeClr val="tx1"/>
                        </a:solidFill>
                        <a:latin typeface="+mn-lt"/>
                        <a:ea typeface="+mn-ea"/>
                        <a:cs typeface="+mn-cs"/>
                      </a:endParaRPr>
                    </a:p>
                  </a:txBody>
                  <a:tcPr marL="7145" marR="7145" marT="7144" marB="0" anchor="ctr"/>
                </a:tc>
                <a:tc>
                  <a:txBody>
                    <a:bodyPr/>
                    <a:lstStyle/>
                    <a:p>
                      <a:pPr algn="ctr" fontAlgn="ctr"/>
                      <a:r>
                        <a:rPr lang="en-US" altLang="zh-CN" sz="1100" u="none" strike="noStrike" kern="1200" dirty="0" smtClean="0">
                          <a:latin typeface="+mn-lt"/>
                          <a:ea typeface="+mn-ea"/>
                        </a:rPr>
                        <a:t> 2GB DDR3</a:t>
                      </a:r>
                      <a:r>
                        <a:rPr lang="zh-CN" altLang="zh-CN" sz="1100" u="none" strike="noStrike" kern="1200" dirty="0" smtClean="0">
                          <a:latin typeface="+mn-lt"/>
                          <a:ea typeface="+mn-ea"/>
                        </a:rPr>
                        <a:t>（最高支持</a:t>
                      </a:r>
                      <a:r>
                        <a:rPr lang="en-US" altLang="zh-CN" sz="1100" u="none" strike="noStrike" kern="1200" dirty="0" smtClean="0">
                          <a:latin typeface="+mn-lt"/>
                          <a:ea typeface="+mn-ea"/>
                        </a:rPr>
                        <a:t>4GB</a:t>
                      </a:r>
                      <a:r>
                        <a:rPr lang="zh-CN" altLang="zh-CN" sz="1100" u="none" strike="noStrike" kern="1200" dirty="0" smtClean="0">
                          <a:latin typeface="+mn-lt"/>
                          <a:ea typeface="+mn-ea"/>
                        </a:rPr>
                        <a:t>）</a:t>
                      </a:r>
                      <a:endParaRPr lang="en-US" altLang="zh-CN" sz="1100" b="0" i="0" u="none" strike="noStrike" kern="1200" dirty="0">
                        <a:solidFill>
                          <a:schemeClr val="tx1"/>
                        </a:solidFill>
                        <a:latin typeface="+mn-lt"/>
                        <a:ea typeface="+mn-ea"/>
                        <a:cs typeface="+mn-cs"/>
                      </a:endParaRPr>
                    </a:p>
                  </a:txBody>
                  <a:tcPr marL="7145" marR="7145" marT="7144"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u="none" strike="noStrike" kern="1200" dirty="0" smtClean="0">
                          <a:latin typeface="+mn-lt"/>
                          <a:ea typeface="+mn-ea"/>
                        </a:rPr>
                        <a:t>1024M DDR3</a:t>
                      </a:r>
                      <a:endParaRPr lang="en-US" altLang="zh-CN" sz="1100" b="0" i="0" u="none" strike="noStrike" kern="1200" dirty="0" smtClean="0">
                        <a:solidFill>
                          <a:schemeClr val="tx1"/>
                        </a:solidFill>
                        <a:latin typeface="+mn-lt"/>
                        <a:ea typeface="+mn-ea"/>
                        <a:cs typeface="+mn-cs"/>
                      </a:endParaRPr>
                    </a:p>
                  </a:txBody>
                  <a:tcPr marL="7145" marR="7145" marT="7144" marB="0" anchor="ctr">
                    <a:lnR w="28575" cap="flat" cmpd="sng" algn="ctr">
                      <a:solidFill>
                        <a:schemeClr val="tx1"/>
                      </a:solidFill>
                      <a:prstDash val="solid"/>
                      <a:round/>
                      <a:headEnd type="none" w="med" len="med"/>
                      <a:tailEnd type="none" w="med" len="med"/>
                    </a:lnR>
                  </a:tcPr>
                </a:tc>
              </a:tr>
              <a:tr h="241717">
                <a:tc>
                  <a:txBody>
                    <a:bodyPr/>
                    <a:lstStyle/>
                    <a:p>
                      <a:pPr algn="ctr" fontAlgn="ctr"/>
                      <a:r>
                        <a:rPr lang="zh-CN" altLang="en-US" sz="1200" b="1" u="none" strike="noStrike" kern="1200" dirty="0" smtClean="0">
                          <a:latin typeface="+mn-lt"/>
                          <a:ea typeface="+mn-ea"/>
                        </a:rPr>
                        <a:t>操作系统</a:t>
                      </a:r>
                      <a:endParaRPr lang="en-US" altLang="zh-CN" sz="1200" b="1" i="0" u="none" strike="noStrike" kern="1200" dirty="0">
                        <a:solidFill>
                          <a:schemeClr val="tx1"/>
                        </a:solidFill>
                        <a:latin typeface="+mn-lt"/>
                        <a:ea typeface="+mn-ea"/>
                        <a:cs typeface="+mn-cs"/>
                      </a:endParaRPr>
                    </a:p>
                  </a:txBody>
                  <a:tcPr marL="7145" marR="7145" marT="7144" marB="0"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u="none" strike="noStrike" kern="1200" dirty="0" smtClean="0">
                          <a:latin typeface="+mn-lt"/>
                          <a:ea typeface="+mn-ea"/>
                        </a:rPr>
                        <a:t>Android 4.4</a:t>
                      </a:r>
                      <a:endParaRPr lang="zh-CN" altLang="en-US" sz="1100" b="0" i="0" u="none" strike="noStrike" kern="1200" dirty="0">
                        <a:solidFill>
                          <a:schemeClr val="tx1"/>
                        </a:solidFill>
                        <a:latin typeface="+mn-lt"/>
                        <a:ea typeface="+mn-ea"/>
                        <a:cs typeface="+mn-cs"/>
                      </a:endParaRPr>
                    </a:p>
                  </a:txBody>
                  <a:tcPr marL="7145" marR="7145" marT="7144"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u="none" strike="noStrike" kern="1200" dirty="0" smtClean="0">
                          <a:latin typeface="+mn-lt"/>
                          <a:ea typeface="+mn-ea"/>
                        </a:rPr>
                        <a:t>Linux</a:t>
                      </a:r>
                      <a:endParaRPr lang="zh-CN" altLang="en-US" sz="1100" b="0" i="0" u="none" strike="noStrike" kern="1200" dirty="0">
                        <a:solidFill>
                          <a:schemeClr val="tx1"/>
                        </a:solidFill>
                        <a:latin typeface="+mn-lt"/>
                        <a:ea typeface="+mn-ea"/>
                        <a:cs typeface="+mn-cs"/>
                      </a:endParaRPr>
                    </a:p>
                  </a:txBody>
                  <a:tcPr marL="7145" marR="7145" marT="7144" marB="0" anchor="ctr"/>
                </a:tc>
                <a:tc>
                  <a:txBody>
                    <a:bodyPr/>
                    <a:lstStyle/>
                    <a:p>
                      <a:pPr algn="ctr">
                        <a:spcAft>
                          <a:spcPts val="0"/>
                        </a:spcAft>
                      </a:pPr>
                      <a:r>
                        <a:rPr lang="en-US" altLang="en-US" sz="1100" u="none" strike="noStrike" kern="1200" dirty="0" smtClean="0">
                          <a:latin typeface="+mn-lt"/>
                          <a:ea typeface="+mn-ea"/>
                        </a:rPr>
                        <a:t>WES7</a:t>
                      </a:r>
                    </a:p>
                    <a:p>
                      <a:pPr algn="ctr">
                        <a:spcAft>
                          <a:spcPts val="0"/>
                        </a:spcAft>
                      </a:pPr>
                      <a:r>
                        <a:rPr lang="en-US" altLang="zh-CN" sz="1100" u="none" strike="noStrike" kern="1200" dirty="0" smtClean="0">
                          <a:latin typeface="+mn-lt"/>
                          <a:ea typeface="+mn-ea"/>
                        </a:rPr>
                        <a:t>Linux</a:t>
                      </a:r>
                      <a:endParaRPr lang="zh-CN" altLang="en-US" sz="1100" b="0" i="0" u="none" strike="noStrike" kern="1200" dirty="0" smtClean="0">
                        <a:solidFill>
                          <a:schemeClr val="tx1"/>
                        </a:solidFill>
                        <a:latin typeface="+mn-lt"/>
                        <a:ea typeface="+mn-ea"/>
                        <a:cs typeface="+mn-cs"/>
                      </a:endParaRPr>
                    </a:p>
                  </a:txBody>
                  <a:tcPr marL="85732" marR="85732" marT="0" marB="0" anchor="ctr"/>
                </a:tc>
                <a:tc>
                  <a:txBody>
                    <a:bodyPr/>
                    <a:lstStyle/>
                    <a:p>
                      <a:pPr algn="ctr">
                        <a:spcAft>
                          <a:spcPts val="0"/>
                        </a:spcAft>
                      </a:pPr>
                      <a:r>
                        <a:rPr lang="en-US" altLang="en-US" sz="1100" u="none" strike="noStrike" kern="1200" dirty="0" smtClean="0">
                          <a:latin typeface="+mn-lt"/>
                          <a:ea typeface="+mn-ea"/>
                        </a:rPr>
                        <a:t>WES7</a:t>
                      </a:r>
                    </a:p>
                    <a:p>
                      <a:pPr algn="ctr">
                        <a:spcAft>
                          <a:spcPts val="0"/>
                        </a:spcAft>
                      </a:pPr>
                      <a:r>
                        <a:rPr lang="en-US" altLang="zh-CN" sz="1100" u="none" strike="noStrike" kern="1200" dirty="0" smtClean="0">
                          <a:latin typeface="+mn-lt"/>
                          <a:ea typeface="+mn-ea"/>
                        </a:rPr>
                        <a:t>Linux</a:t>
                      </a:r>
                      <a:endParaRPr lang="zh-CN" altLang="en-US" sz="1100" b="0" i="0" u="none" strike="noStrike" kern="1200" dirty="0" smtClean="0">
                        <a:solidFill>
                          <a:schemeClr val="tx1"/>
                        </a:solidFill>
                        <a:latin typeface="+mn-lt"/>
                        <a:ea typeface="+mn-ea"/>
                        <a:cs typeface="+mn-cs"/>
                      </a:endParaRPr>
                    </a:p>
                  </a:txBody>
                  <a:tcPr marL="85732" marR="85732" marT="0" marB="0" anchor="ctr"/>
                </a:tc>
                <a:tc>
                  <a:txBody>
                    <a:bodyPr/>
                    <a:lstStyle/>
                    <a:p>
                      <a:pPr marL="0" marR="0" indent="0" algn="ctr" defTabSz="914400" rtl="0" eaLnBrk="1" fontAlgn="ctr" latinLnBrk="0" hangingPunct="1">
                        <a:lnSpc>
                          <a:spcPct val="150000"/>
                        </a:lnSpc>
                        <a:spcBef>
                          <a:spcPts val="0"/>
                        </a:spcBef>
                        <a:spcAft>
                          <a:spcPts val="0"/>
                        </a:spcAft>
                        <a:buClrTx/>
                        <a:buSzTx/>
                        <a:buFontTx/>
                        <a:buNone/>
                        <a:tabLst/>
                        <a:defRPr/>
                      </a:pPr>
                      <a:r>
                        <a:rPr lang="en-US" altLang="zh-CN" sz="1100" u="none" strike="noStrike" kern="1200" dirty="0" smtClean="0">
                          <a:latin typeface="+mn-lt"/>
                          <a:ea typeface="+mn-ea"/>
                        </a:rPr>
                        <a:t>Linux</a:t>
                      </a:r>
                      <a:endParaRPr lang="zh-CN" altLang="en-US" sz="1100" b="0" i="0" u="none" strike="noStrike" kern="1200" dirty="0" smtClean="0">
                        <a:solidFill>
                          <a:schemeClr val="tx1"/>
                        </a:solidFill>
                        <a:latin typeface="+mn-lt"/>
                        <a:ea typeface="+mn-ea"/>
                        <a:cs typeface="+mn-cs"/>
                      </a:endParaRPr>
                    </a:p>
                  </a:txBody>
                  <a:tcPr marL="85732" marR="85732" marT="0" marB="0" anchor="ctr">
                    <a:lnR w="28575" cap="flat" cmpd="sng" algn="ctr">
                      <a:solidFill>
                        <a:schemeClr val="tx1"/>
                      </a:solidFill>
                      <a:prstDash val="solid"/>
                      <a:round/>
                      <a:headEnd type="none" w="med" len="med"/>
                      <a:tailEnd type="none" w="med" len="med"/>
                    </a:lnR>
                  </a:tcPr>
                </a:tc>
              </a:tr>
              <a:tr h="765870">
                <a:tc>
                  <a:txBody>
                    <a:bodyPr/>
                    <a:lstStyle/>
                    <a:p>
                      <a:pPr algn="ctr" fontAlgn="ctr"/>
                      <a:r>
                        <a:rPr lang="zh-CN" altLang="en-US" sz="1200" b="1" u="none" strike="noStrike" kern="1200" dirty="0" smtClean="0">
                          <a:latin typeface="+mn-lt"/>
                          <a:ea typeface="+mn-ea"/>
                        </a:rPr>
                        <a:t>显示接口</a:t>
                      </a:r>
                      <a:endParaRPr lang="en-US" altLang="zh-CN" sz="1200" b="1" i="0" u="none" strike="noStrike" kern="1200" dirty="0">
                        <a:solidFill>
                          <a:schemeClr val="tx1"/>
                        </a:solidFill>
                        <a:latin typeface="+mn-lt"/>
                        <a:ea typeface="+mn-ea"/>
                        <a:cs typeface="+mn-cs"/>
                      </a:endParaRPr>
                    </a:p>
                  </a:txBody>
                  <a:tcPr marL="7145" marR="7145" marT="7144" marB="0"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a:r>
                        <a:rPr lang="zh-CN" altLang="en-US" sz="1100" u="none" strike="noStrike" kern="1200" dirty="0" smtClean="0">
                          <a:latin typeface="+mn-lt"/>
                          <a:ea typeface="+mn-ea"/>
                        </a:rPr>
                        <a:t>单显示器</a:t>
                      </a:r>
                      <a:endParaRPr lang="en-US" altLang="zh-CN" sz="1100" u="none" strike="noStrike" kern="1200" dirty="0" smtClean="0">
                        <a:latin typeface="+mn-lt"/>
                        <a:ea typeface="+mn-ea"/>
                      </a:endParaRPr>
                    </a:p>
                    <a:p>
                      <a:pPr algn="ctr"/>
                      <a:r>
                        <a:rPr lang="en-US" altLang="zh-CN" sz="1100" u="none" strike="noStrike" kern="1200" dirty="0" smtClean="0">
                          <a:latin typeface="+mn-lt"/>
                          <a:ea typeface="+mn-ea"/>
                        </a:rPr>
                        <a:t>HDMI</a:t>
                      </a:r>
                      <a:r>
                        <a:rPr lang="zh-CN" altLang="en-US" sz="1100" u="none" strike="noStrike" kern="1200" dirty="0" smtClean="0">
                          <a:latin typeface="+mn-lt"/>
                          <a:ea typeface="+mn-ea"/>
                        </a:rPr>
                        <a:t>：</a:t>
                      </a:r>
                      <a:r>
                        <a:rPr lang="en-US" altLang="zh-CN" sz="1100" kern="1200" dirty="0" smtClean="0">
                          <a:latin typeface="+mn-lt"/>
                          <a:ea typeface="+mn-ea"/>
                        </a:rPr>
                        <a:t>4096×2160</a:t>
                      </a:r>
                    </a:p>
                    <a:p>
                      <a:pPr algn="ctr"/>
                      <a:r>
                        <a:rPr lang="zh-CN" altLang="en-US" sz="1100" kern="1200" dirty="0" smtClean="0">
                          <a:latin typeface="+mn-lt"/>
                          <a:ea typeface="+mn-ea"/>
                        </a:rPr>
                        <a:t>或</a:t>
                      </a:r>
                      <a:r>
                        <a:rPr lang="en-US" altLang="zh-CN" sz="1100" kern="1200" dirty="0" smtClean="0">
                          <a:latin typeface="+mn-lt"/>
                          <a:ea typeface="+mn-ea"/>
                        </a:rPr>
                        <a:t>HDMI</a:t>
                      </a:r>
                      <a:r>
                        <a:rPr lang="zh-CN" altLang="en-US" sz="1100" kern="1200" dirty="0" smtClean="0">
                          <a:latin typeface="+mn-lt"/>
                          <a:ea typeface="+mn-ea"/>
                        </a:rPr>
                        <a:t>转</a:t>
                      </a:r>
                      <a:r>
                        <a:rPr lang="en-US" altLang="zh-CN" sz="1100" kern="1200" dirty="0" smtClean="0">
                          <a:latin typeface="+mn-lt"/>
                          <a:ea typeface="+mn-ea"/>
                        </a:rPr>
                        <a:t>DVI</a:t>
                      </a:r>
                      <a:r>
                        <a:rPr lang="zh-CN" altLang="en-US" sz="1100" kern="1200" dirty="0" smtClean="0">
                          <a:latin typeface="+mn-lt"/>
                          <a:ea typeface="+mn-ea"/>
                        </a:rPr>
                        <a:t>：</a:t>
                      </a:r>
                      <a:r>
                        <a:rPr lang="en-US" altLang="zh-CN" sz="1100" kern="1200" dirty="0" smtClean="0">
                          <a:latin typeface="+mn-lt"/>
                          <a:ea typeface="+mn-ea"/>
                        </a:rPr>
                        <a:t>1920x1200</a:t>
                      </a:r>
                      <a:endParaRPr lang="zh-CN" altLang="en-US" sz="1100" kern="1200" dirty="0">
                        <a:solidFill>
                          <a:schemeClr val="dk1"/>
                        </a:solidFill>
                        <a:latin typeface="+mn-lt"/>
                        <a:ea typeface="+mn-ea"/>
                        <a:cs typeface="+mn-cs"/>
                      </a:endParaRPr>
                    </a:p>
                  </a:txBody>
                  <a:tcPr marL="7145" marR="7145" marT="7144" marB="0" anchor="ctr"/>
                </a:tc>
                <a:tc>
                  <a:txBody>
                    <a:bodyPr/>
                    <a:lstStyle/>
                    <a:p>
                      <a:pPr algn="ctr"/>
                      <a:r>
                        <a:rPr lang="zh-CN" altLang="en-US" sz="1100" dirty="0" smtClean="0">
                          <a:latin typeface="+mn-lt"/>
                          <a:ea typeface="+mn-ea"/>
                        </a:rPr>
                        <a:t>支持扩展双显</a:t>
                      </a:r>
                      <a:endParaRPr lang="en-US" altLang="zh-CN" sz="1100" dirty="0" smtClean="0">
                        <a:latin typeface="+mn-lt"/>
                        <a:ea typeface="+mn-ea"/>
                      </a:endParaRPr>
                    </a:p>
                    <a:p>
                      <a:pPr algn="ctr"/>
                      <a:r>
                        <a:rPr lang="en-US" altLang="zh-CN" sz="1100" dirty="0" smtClean="0">
                          <a:latin typeface="+mn-lt"/>
                          <a:ea typeface="+mn-ea"/>
                        </a:rPr>
                        <a:t>DVI+VGA</a:t>
                      </a:r>
                      <a:r>
                        <a:rPr lang="zh-CN" altLang="en-US" sz="1100" dirty="0" smtClean="0">
                          <a:latin typeface="+mn-lt"/>
                          <a:ea typeface="+mn-ea"/>
                        </a:rPr>
                        <a:t>：</a:t>
                      </a:r>
                      <a:r>
                        <a:rPr lang="en-US" altLang="zh-CN" sz="1100" dirty="0" smtClean="0">
                          <a:latin typeface="+mn-lt"/>
                          <a:ea typeface="+mn-ea"/>
                        </a:rPr>
                        <a:t>1920x1200</a:t>
                      </a:r>
                      <a:endParaRPr lang="zh-CN" altLang="en-US" sz="1100" b="0" i="0" u="none" strike="noStrike" kern="1200" dirty="0">
                        <a:solidFill>
                          <a:schemeClr val="tx1"/>
                        </a:solidFill>
                        <a:latin typeface="+mn-lt"/>
                        <a:ea typeface="+mn-ea"/>
                        <a:cs typeface="+mn-cs"/>
                      </a:endParaRPr>
                    </a:p>
                  </a:txBody>
                  <a:tcPr marL="7145" marR="7145" marT="7144" marB="0" anchor="ctr"/>
                </a:tc>
                <a:tc>
                  <a:txBody>
                    <a:bodyPr/>
                    <a:lstStyle/>
                    <a:p>
                      <a:pPr algn="ctr"/>
                      <a:r>
                        <a:rPr lang="zh-CN" altLang="en-US" sz="1100" dirty="0" smtClean="0">
                          <a:latin typeface="+mn-lt"/>
                          <a:ea typeface="+mn-ea"/>
                        </a:rPr>
                        <a:t>支持扩展双显</a:t>
                      </a:r>
                      <a:endParaRPr lang="en-US" altLang="zh-CN" sz="1100" dirty="0" smtClean="0">
                        <a:latin typeface="+mn-lt"/>
                        <a:ea typeface="+mn-ea"/>
                      </a:endParaRPr>
                    </a:p>
                    <a:p>
                      <a:pPr algn="ctr"/>
                      <a:r>
                        <a:rPr lang="en-US" altLang="zh-CN" sz="1100" dirty="0" smtClean="0">
                          <a:latin typeface="+mn-lt"/>
                          <a:ea typeface="+mn-ea"/>
                        </a:rPr>
                        <a:t>DVI+VGA</a:t>
                      </a:r>
                      <a:r>
                        <a:rPr lang="zh-CN" altLang="en-US" sz="1100" dirty="0" smtClean="0">
                          <a:latin typeface="+mn-lt"/>
                          <a:ea typeface="+mn-ea"/>
                        </a:rPr>
                        <a:t>：</a:t>
                      </a:r>
                      <a:r>
                        <a:rPr lang="en-US" altLang="zh-CN" sz="1100" dirty="0" smtClean="0">
                          <a:latin typeface="+mn-lt"/>
                          <a:ea typeface="+mn-ea"/>
                        </a:rPr>
                        <a:t>1920x1200</a:t>
                      </a:r>
                      <a:endParaRPr lang="zh-CN" altLang="en-US" sz="1100" b="0" i="0" u="none" strike="noStrike" kern="1200" dirty="0">
                        <a:solidFill>
                          <a:schemeClr val="tx1"/>
                        </a:solidFill>
                        <a:latin typeface="+mn-lt"/>
                        <a:ea typeface="+mn-ea"/>
                        <a:cs typeface="+mn-cs"/>
                      </a:endParaRPr>
                    </a:p>
                  </a:txBody>
                  <a:tcPr marL="7145" marR="7145" marT="7144"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dirty="0" smtClean="0">
                          <a:latin typeface="+mn-lt"/>
                          <a:ea typeface="+mn-ea"/>
                        </a:rPr>
                        <a:t>支持扩展双显</a:t>
                      </a:r>
                      <a:endParaRPr lang="en-US" altLang="zh-CN" sz="1100" kern="1200" dirty="0" smtClean="0">
                        <a:latin typeface="+mn-lt"/>
                        <a:ea typeface="+mn-ea"/>
                      </a:endParaRPr>
                    </a:p>
                    <a:p>
                      <a:pPr algn="ctr"/>
                      <a:r>
                        <a:rPr lang="en-US" altLang="zh-CN" sz="1100" kern="1200" dirty="0" smtClean="0">
                          <a:latin typeface="+mn-lt"/>
                          <a:ea typeface="+mn-ea"/>
                        </a:rPr>
                        <a:t>DVI+VGA</a:t>
                      </a:r>
                      <a:r>
                        <a:rPr lang="zh-CN" altLang="en-US" sz="1100" kern="1200" dirty="0" smtClean="0">
                          <a:latin typeface="+mn-lt"/>
                          <a:ea typeface="+mn-ea"/>
                        </a:rPr>
                        <a:t>：</a:t>
                      </a:r>
                      <a:r>
                        <a:rPr lang="en-US" altLang="zh-CN" sz="1100" kern="1200" dirty="0" smtClean="0">
                          <a:latin typeface="+mn-lt"/>
                          <a:ea typeface="+mn-ea"/>
                        </a:rPr>
                        <a:t>1920x1200</a:t>
                      </a:r>
                      <a:endParaRPr lang="zh-CN" altLang="en-US" sz="1100" kern="1200" dirty="0">
                        <a:solidFill>
                          <a:schemeClr val="tx1"/>
                        </a:solidFill>
                        <a:latin typeface="+mn-lt"/>
                        <a:ea typeface="+mn-ea"/>
                        <a:cs typeface="+mn-cs"/>
                      </a:endParaRPr>
                    </a:p>
                  </a:txBody>
                  <a:tcPr marL="7145" marR="7145" marT="7144" marB="0" anchor="ctr"/>
                </a:tc>
                <a:tc>
                  <a:txBody>
                    <a:bodyPr/>
                    <a:lstStyle/>
                    <a:p>
                      <a:pPr algn="ctr"/>
                      <a:r>
                        <a:rPr lang="zh-CN" altLang="en-US" sz="1100" dirty="0" smtClean="0">
                          <a:latin typeface="+mn-lt"/>
                          <a:ea typeface="+mn-ea"/>
                        </a:rPr>
                        <a:t>支持扩展双显</a:t>
                      </a:r>
                      <a:endParaRPr lang="en-US" altLang="zh-CN" sz="1100" dirty="0" smtClean="0">
                        <a:latin typeface="+mn-lt"/>
                        <a:ea typeface="+mn-ea"/>
                      </a:endParaRPr>
                    </a:p>
                    <a:p>
                      <a:pPr algn="ctr"/>
                      <a:r>
                        <a:rPr lang="en-US" altLang="zh-CN" sz="1100" dirty="0" smtClean="0">
                          <a:latin typeface="+mn-lt"/>
                          <a:ea typeface="+mn-ea"/>
                        </a:rPr>
                        <a:t>DVI+VGA</a:t>
                      </a:r>
                      <a:r>
                        <a:rPr lang="zh-CN" altLang="en-US" sz="1100" dirty="0" smtClean="0">
                          <a:latin typeface="+mn-lt"/>
                          <a:ea typeface="+mn-ea"/>
                        </a:rPr>
                        <a:t>：</a:t>
                      </a:r>
                      <a:r>
                        <a:rPr lang="en-US" altLang="zh-CN" sz="1100" dirty="0" smtClean="0">
                          <a:latin typeface="+mn-lt"/>
                          <a:ea typeface="+mn-ea"/>
                        </a:rPr>
                        <a:t>1920x1200</a:t>
                      </a:r>
                      <a:endParaRPr lang="zh-CN" altLang="en-US" sz="1100" b="0" i="0" u="none" strike="noStrike" kern="1200" dirty="0" smtClean="0">
                        <a:solidFill>
                          <a:schemeClr val="tx1"/>
                        </a:solidFill>
                        <a:latin typeface="+mn-lt"/>
                        <a:ea typeface="+mn-ea"/>
                        <a:cs typeface="+mn-cs"/>
                      </a:endParaRPr>
                    </a:p>
                  </a:txBody>
                  <a:tcPr marL="7145" marR="7145" marT="7144" marB="0" anchor="ctr">
                    <a:lnR w="28575" cap="flat" cmpd="sng" algn="ctr">
                      <a:solidFill>
                        <a:schemeClr val="tx1"/>
                      </a:solidFill>
                      <a:prstDash val="solid"/>
                      <a:round/>
                      <a:headEnd type="none" w="med" len="med"/>
                      <a:tailEnd type="none" w="med" len="med"/>
                    </a:lnR>
                  </a:tcPr>
                </a:tc>
              </a:tr>
              <a:tr h="387371">
                <a:tc>
                  <a:txBody>
                    <a:bodyPr/>
                    <a:lstStyle/>
                    <a:p>
                      <a:pPr algn="ctr" fontAlgn="ctr"/>
                      <a:r>
                        <a:rPr lang="zh-CN" altLang="en-US" sz="1200" b="1" u="none" strike="noStrike" kern="1200" dirty="0" smtClean="0">
                          <a:latin typeface="+mn-lt"/>
                          <a:ea typeface="+mn-ea"/>
                        </a:rPr>
                        <a:t>合适场景</a:t>
                      </a:r>
                      <a:endParaRPr lang="en-US" altLang="zh-CN" sz="1200" b="1" i="0" u="none" strike="noStrike" kern="1200" dirty="0">
                        <a:solidFill>
                          <a:schemeClr val="tx1"/>
                        </a:solidFill>
                        <a:latin typeface="+mn-lt"/>
                        <a:ea typeface="+mn-ea"/>
                        <a:cs typeface="+mn-cs"/>
                      </a:endParaRPr>
                    </a:p>
                  </a:txBody>
                  <a:tcPr marL="7145" marR="7145" marT="7144" marB="0"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fontAlgn="ctr"/>
                      <a:r>
                        <a:rPr lang="zh-CN" altLang="en-US" sz="1100" u="none" strike="noStrike" dirty="0" smtClean="0">
                          <a:latin typeface="+mn-lt"/>
                          <a:ea typeface="+mn-ea"/>
                        </a:rPr>
                        <a:t>课堂教学、视频播放</a:t>
                      </a:r>
                      <a:endParaRPr lang="zh-CN" altLang="en-US" sz="1100" b="0" i="0" u="none" strike="noStrike" dirty="0">
                        <a:latin typeface="+mn-lt"/>
                        <a:ea typeface="+mn-ea"/>
                      </a:endParaRPr>
                    </a:p>
                  </a:txBody>
                  <a:tcPr marL="7145" marR="7145" marT="7144" marB="0" anchor="ctr"/>
                </a:tc>
                <a:tc>
                  <a:txBody>
                    <a:bodyPr/>
                    <a:lstStyle/>
                    <a:p>
                      <a:pPr algn="ctr" fontAlgn="ctr"/>
                      <a:r>
                        <a:rPr lang="zh-CN" altLang="en-US" sz="1100" u="none" strike="noStrike" dirty="0" smtClean="0">
                          <a:latin typeface="+mn-lt"/>
                          <a:ea typeface="+mn-ea"/>
                        </a:rPr>
                        <a:t>普通办公、视频播放</a:t>
                      </a:r>
                      <a:endParaRPr lang="zh-CN" altLang="en-US" sz="1100" b="0" i="0" u="none" strike="noStrike" dirty="0">
                        <a:latin typeface="+mn-lt"/>
                        <a:ea typeface="+mn-ea"/>
                      </a:endParaRPr>
                    </a:p>
                  </a:txBody>
                  <a:tcPr marL="7145" marR="7145" marT="7144" marB="0" anchor="ctr"/>
                </a:tc>
                <a:tc>
                  <a:txBody>
                    <a:bodyPr/>
                    <a:lstStyle/>
                    <a:p>
                      <a:pPr algn="ctr" fontAlgn="ctr"/>
                      <a:r>
                        <a:rPr lang="zh-CN" altLang="en-US" sz="1100" u="none" strike="noStrike" dirty="0" smtClean="0">
                          <a:latin typeface="+mn-lt"/>
                          <a:ea typeface="+mn-ea"/>
                        </a:rPr>
                        <a:t>安全办公</a:t>
                      </a:r>
                      <a:endParaRPr lang="zh-CN" altLang="en-US" sz="1100" b="0" i="0" u="none" strike="noStrike" dirty="0">
                        <a:latin typeface="+mn-lt"/>
                        <a:ea typeface="+mn-ea"/>
                      </a:endParaRPr>
                    </a:p>
                  </a:txBody>
                  <a:tcPr marL="7145" marR="7145" marT="7144" marB="0" anchor="ctr"/>
                </a:tc>
                <a:tc>
                  <a:txBody>
                    <a:bodyPr/>
                    <a:lstStyle/>
                    <a:p>
                      <a:pPr algn="ctr" fontAlgn="ctr"/>
                      <a:r>
                        <a:rPr lang="zh-CN" altLang="en-US" sz="1100" u="none" strike="noStrike" dirty="0" smtClean="0">
                          <a:latin typeface="+mn-lt"/>
                          <a:ea typeface="+mn-ea"/>
                        </a:rPr>
                        <a:t>高性能图形，营业厅</a:t>
                      </a:r>
                      <a:endParaRPr lang="zh-CN" altLang="en-US" sz="1100" b="0" i="0" u="none" strike="noStrike" dirty="0">
                        <a:latin typeface="+mn-lt"/>
                        <a:ea typeface="+mn-ea"/>
                      </a:endParaRPr>
                    </a:p>
                  </a:txBody>
                  <a:tcPr marL="7145" marR="7145" marT="7144"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100" u="none" strike="noStrike" dirty="0" smtClean="0">
                          <a:latin typeface="+mn-lt"/>
                          <a:ea typeface="+mn-ea"/>
                        </a:rPr>
                        <a:t>课堂教学、普通办公、视频播放</a:t>
                      </a:r>
                      <a:endParaRPr lang="zh-CN" altLang="en-US" sz="1100" b="0" i="0" u="none" strike="noStrike" dirty="0" smtClean="0">
                        <a:latin typeface="+mn-lt"/>
                        <a:ea typeface="+mn-ea"/>
                      </a:endParaRPr>
                    </a:p>
                  </a:txBody>
                  <a:tcPr marL="7145" marR="7145" marT="7144" marB="0" anchor="ctr">
                    <a:lnR w="28575" cap="flat" cmpd="sng" algn="ctr">
                      <a:solidFill>
                        <a:schemeClr val="tx1"/>
                      </a:solidFill>
                      <a:prstDash val="solid"/>
                      <a:round/>
                      <a:headEnd type="none" w="med" len="med"/>
                      <a:tailEnd type="none" w="med" len="med"/>
                    </a:lnR>
                  </a:tcPr>
                </a:tc>
              </a:tr>
              <a:tr h="284723">
                <a:tc>
                  <a:txBody>
                    <a:bodyPr/>
                    <a:lstStyle/>
                    <a:p>
                      <a:pPr algn="ctr" fontAlgn="ctr"/>
                      <a:r>
                        <a:rPr lang="zh-CN" altLang="en-US" sz="1200" b="1" u="none" strike="noStrike" kern="1200" dirty="0" smtClean="0">
                          <a:latin typeface="+mn-lt"/>
                          <a:ea typeface="+mn-ea"/>
                        </a:rPr>
                        <a:t>品牌</a:t>
                      </a:r>
                      <a:endParaRPr lang="en-US" altLang="zh-CN" sz="1200" b="1" i="0" u="none" strike="noStrike" kern="1200" dirty="0">
                        <a:solidFill>
                          <a:schemeClr val="tx1"/>
                        </a:solidFill>
                        <a:latin typeface="+mn-lt"/>
                        <a:ea typeface="+mn-ea"/>
                        <a:cs typeface="+mn-cs"/>
                      </a:endParaRPr>
                    </a:p>
                  </a:txBody>
                  <a:tcPr marL="7145" marR="7145" marT="7144" marB="0"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100" u="none" strike="noStrike" dirty="0" smtClean="0">
                          <a:latin typeface="+mn-lt"/>
                          <a:ea typeface="+mn-ea"/>
                        </a:rPr>
                        <a:t>华为自有品牌</a:t>
                      </a:r>
                      <a:endParaRPr lang="zh-CN" altLang="en-US" sz="1100" b="0" i="0" u="none" strike="noStrike" dirty="0" smtClean="0">
                        <a:latin typeface="+mn-lt"/>
                        <a:ea typeface="+mn-ea"/>
                      </a:endParaRPr>
                    </a:p>
                  </a:txBody>
                  <a:tcPr marL="7145" marR="7145" marT="7144"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100" u="none" strike="noStrike" dirty="0" smtClean="0">
                          <a:latin typeface="+mn-lt"/>
                          <a:ea typeface="+mn-ea"/>
                        </a:rPr>
                        <a:t>华为自有品牌</a:t>
                      </a:r>
                      <a:endParaRPr lang="zh-CN" altLang="en-US" sz="1100" b="0" i="0" u="none" strike="noStrike" dirty="0" smtClean="0">
                        <a:latin typeface="+mn-lt"/>
                        <a:ea typeface="+mn-ea"/>
                      </a:endParaRPr>
                    </a:p>
                  </a:txBody>
                  <a:tcPr marL="7145" marR="7145" marT="7144"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u="none" strike="noStrike" dirty="0" smtClean="0">
                          <a:latin typeface="+mn-lt"/>
                          <a:ea typeface="+mn-ea"/>
                        </a:rPr>
                        <a:t>华为自有品牌</a:t>
                      </a:r>
                      <a:endParaRPr lang="zh-CN" altLang="en-US" sz="1100" b="0" i="0" u="none" strike="noStrike" dirty="0" smtClean="0">
                        <a:latin typeface="+mn-lt"/>
                        <a:ea typeface="+mn-ea"/>
                      </a:endParaRPr>
                    </a:p>
                  </a:txBody>
                  <a:tcPr marL="7145" marR="7145" marT="7144"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u="none" strike="noStrike" dirty="0" smtClean="0">
                          <a:latin typeface="+mn-lt"/>
                          <a:ea typeface="+mn-ea"/>
                        </a:rPr>
                        <a:t>华为自有品牌</a:t>
                      </a:r>
                      <a:endParaRPr lang="zh-CN" altLang="en-US" sz="1100" b="0" i="0" u="none" strike="noStrike" dirty="0" smtClean="0">
                        <a:latin typeface="+mn-lt"/>
                        <a:ea typeface="+mn-ea"/>
                      </a:endParaRPr>
                    </a:p>
                  </a:txBody>
                  <a:tcPr marL="7145" marR="7145" marT="7144"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u="none" strike="noStrike" dirty="0" smtClean="0">
                          <a:latin typeface="+mn-lt"/>
                          <a:ea typeface="+mn-ea"/>
                        </a:rPr>
                        <a:t>华为转售</a:t>
                      </a:r>
                      <a:endParaRPr lang="zh-CN" altLang="en-US" sz="1100" b="0" i="0" u="none" strike="noStrike" dirty="0" smtClean="0">
                        <a:latin typeface="+mn-lt"/>
                        <a:ea typeface="+mn-ea"/>
                      </a:endParaRPr>
                    </a:p>
                  </a:txBody>
                  <a:tcPr marL="7145" marR="7145" marT="7144" marB="0" anchor="ctr">
                    <a:lnR w="28575" cap="flat" cmpd="sng" algn="ctr">
                      <a:solidFill>
                        <a:schemeClr val="tx1"/>
                      </a:solidFill>
                      <a:prstDash val="solid"/>
                      <a:round/>
                      <a:headEnd type="none" w="med" len="med"/>
                      <a:tailEnd type="none" w="med" len="med"/>
                    </a:lnR>
                  </a:tcPr>
                </a:tc>
              </a:tr>
              <a:tr h="576621">
                <a:tc>
                  <a:txBody>
                    <a:bodyPr/>
                    <a:lstStyle/>
                    <a:p>
                      <a:pPr algn="ctr" fontAlgn="ctr"/>
                      <a:r>
                        <a:rPr lang="zh-CN" altLang="en-US" sz="1200" b="1" u="none" strike="noStrike" kern="1200" dirty="0" smtClean="0">
                          <a:latin typeface="+mn-lt"/>
                          <a:ea typeface="+mn-ea"/>
                        </a:rPr>
                        <a:t>其它</a:t>
                      </a:r>
                      <a:endParaRPr lang="en-US" altLang="zh-CN" sz="1200" b="1" i="0" u="none" strike="noStrike" kern="1200" dirty="0">
                        <a:solidFill>
                          <a:schemeClr val="tx1"/>
                        </a:solidFill>
                        <a:latin typeface="+mn-lt"/>
                        <a:ea typeface="+mn-ea"/>
                        <a:cs typeface="+mn-cs"/>
                      </a:endParaRPr>
                    </a:p>
                  </a:txBody>
                  <a:tcPr marL="7145" marR="7145" marT="7144" marB="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1" lang="en-US" altLang="zh-CN" sz="1100" u="none" strike="noStrike" kern="1200" cap="none" normalizeH="0" baseline="0" dirty="0" smtClean="0">
                          <a:ln>
                            <a:noFill/>
                          </a:ln>
                          <a:effectLst/>
                          <a:latin typeface="+mn-lt"/>
                          <a:ea typeface="+mn-ea"/>
                        </a:rPr>
                        <a:t>1</a:t>
                      </a:r>
                      <a:r>
                        <a:rPr lang="en-US" altLang="zh-CN" sz="1100" u="none" strike="noStrike" kern="1200" dirty="0" smtClean="0">
                          <a:latin typeface="+mn-lt"/>
                          <a:ea typeface="+mn-ea"/>
                        </a:rPr>
                        <a:t>×</a:t>
                      </a:r>
                      <a:r>
                        <a:rPr kumimoji="1" lang="en-US" altLang="zh-CN" sz="1100" u="none" strike="noStrike" kern="1200" cap="none" normalizeH="0" baseline="0" dirty="0" smtClean="0">
                          <a:ln>
                            <a:noFill/>
                          </a:ln>
                          <a:effectLst/>
                          <a:latin typeface="+mn-lt"/>
                          <a:ea typeface="+mn-ea"/>
                        </a:rPr>
                        <a:t>USB 3.0</a:t>
                      </a:r>
                      <a:r>
                        <a:rPr kumimoji="1" lang="zh-CN" altLang="en-US" sz="1100" u="none" strike="noStrike" kern="1200" cap="none" normalizeH="0" baseline="0" dirty="0" smtClean="0">
                          <a:ln>
                            <a:noFill/>
                          </a:ln>
                          <a:effectLst/>
                          <a:latin typeface="+mn-lt"/>
                          <a:ea typeface="+mn-ea"/>
                        </a:rPr>
                        <a:t>；</a:t>
                      </a:r>
                      <a:endParaRPr kumimoji="1" lang="en-US" altLang="zh-CN" sz="1100" u="none" strike="noStrike" kern="1200" cap="none" normalizeH="0" baseline="0" dirty="0" smtClean="0">
                        <a:ln>
                          <a:noFill/>
                        </a:ln>
                        <a:effectLst/>
                        <a:latin typeface="+mn-lt"/>
                        <a:ea typeface="+mn-ea"/>
                      </a:endParaRPr>
                    </a:p>
                    <a:p>
                      <a:pPr marL="0" marR="0" lvl="0" indent="0" algn="ctr" defTabSz="914400" rtl="0" eaLnBrk="1" fontAlgn="ctr" latinLnBrk="0" hangingPunct="1">
                        <a:lnSpc>
                          <a:spcPct val="100000"/>
                        </a:lnSpc>
                        <a:spcBef>
                          <a:spcPts val="0"/>
                        </a:spcBef>
                        <a:spcAft>
                          <a:spcPts val="0"/>
                        </a:spcAft>
                        <a:buClrTx/>
                        <a:buSzTx/>
                        <a:buFontTx/>
                        <a:buNone/>
                        <a:tabLst/>
                        <a:defRPr/>
                      </a:pPr>
                      <a:r>
                        <a:rPr kumimoji="1" lang="en-US" altLang="zh-CN" sz="1100" u="none" strike="noStrike" kern="1200" cap="none" normalizeH="0" baseline="0" dirty="0" smtClean="0">
                          <a:ln>
                            <a:noFill/>
                          </a:ln>
                          <a:effectLst/>
                          <a:latin typeface="+mn-lt"/>
                          <a:ea typeface="+mn-ea"/>
                        </a:rPr>
                        <a:t>3</a:t>
                      </a:r>
                      <a:r>
                        <a:rPr lang="en-US" altLang="zh-CN" sz="1100" u="none" strike="noStrike" kern="1200" dirty="0" smtClean="0">
                          <a:latin typeface="+mn-lt"/>
                          <a:ea typeface="+mn-ea"/>
                        </a:rPr>
                        <a:t>×</a:t>
                      </a:r>
                      <a:r>
                        <a:rPr kumimoji="1" lang="en-US" altLang="zh-CN" sz="1100" u="none" strike="noStrike" kern="1200" cap="none" normalizeH="0" baseline="0" dirty="0" smtClean="0">
                          <a:ln>
                            <a:noFill/>
                          </a:ln>
                          <a:effectLst/>
                          <a:latin typeface="+mn-lt"/>
                          <a:ea typeface="+mn-ea"/>
                        </a:rPr>
                        <a:t>USB 2.0</a:t>
                      </a:r>
                      <a:r>
                        <a:rPr kumimoji="1" lang="zh-CN" altLang="en-US" sz="1100" u="none" strike="noStrike" kern="1200" cap="none" normalizeH="0" baseline="0" dirty="0" smtClean="0">
                          <a:ln>
                            <a:noFill/>
                          </a:ln>
                          <a:effectLst/>
                          <a:latin typeface="+mn-lt"/>
                          <a:ea typeface="+mn-ea"/>
                        </a:rPr>
                        <a:t>；</a:t>
                      </a:r>
                      <a:endParaRPr lang="en-US" altLang="zh-CN" sz="1100" b="0" i="0" u="none" strike="noStrike" kern="1200" dirty="0" smtClean="0">
                        <a:solidFill>
                          <a:schemeClr val="tx1"/>
                        </a:solidFill>
                        <a:latin typeface="+mn-lt"/>
                        <a:ea typeface="+mn-ea"/>
                        <a:cs typeface="+mn-cs"/>
                      </a:endParaRPr>
                    </a:p>
                  </a:txBody>
                  <a:tcPr marL="7145" marR="7145" marT="7144" marB="0" anchor="ctr">
                    <a:lnB w="28575" cap="flat" cmpd="sng" algn="ctr">
                      <a:solidFill>
                        <a:schemeClr val="tx1"/>
                      </a:solidFill>
                      <a:prstDash val="solid"/>
                      <a:round/>
                      <a:headEnd type="none" w="med" len="med"/>
                      <a:tailEnd type="none" w="med" len="med"/>
                    </a:lnB>
                  </a:tcPr>
                </a:tc>
                <a:tc>
                  <a:txBody>
                    <a:bodyPr/>
                    <a:lstStyle/>
                    <a:p>
                      <a:pPr algn="ctr" fontAlgn="ctr"/>
                      <a:r>
                        <a:rPr kumimoji="1" lang="en-US" altLang="zh-CN" sz="1100" u="none" strike="noStrike" kern="1200" cap="none" normalizeH="0" baseline="0" dirty="0" smtClean="0">
                          <a:ln>
                            <a:noFill/>
                          </a:ln>
                          <a:effectLst/>
                          <a:latin typeface="+mn-lt"/>
                          <a:ea typeface="+mn-ea"/>
                        </a:rPr>
                        <a:t> 4</a:t>
                      </a:r>
                      <a:r>
                        <a:rPr lang="en-US" altLang="zh-CN" sz="1100" u="none" strike="noStrike" kern="1200" dirty="0" smtClean="0">
                          <a:latin typeface="+mn-lt"/>
                          <a:ea typeface="+mn-ea"/>
                        </a:rPr>
                        <a:t>×</a:t>
                      </a:r>
                      <a:r>
                        <a:rPr kumimoji="1" lang="en-US" altLang="zh-CN" sz="1100" u="none" strike="noStrike" kern="1200" cap="none" normalizeH="0" baseline="0" dirty="0" smtClean="0">
                          <a:ln>
                            <a:noFill/>
                          </a:ln>
                          <a:effectLst/>
                          <a:latin typeface="+mn-lt"/>
                          <a:ea typeface="+mn-ea"/>
                        </a:rPr>
                        <a:t>USB 2.0</a:t>
                      </a:r>
                      <a:endParaRPr lang="zh-CN" altLang="en-US" sz="1100" b="0" i="0" u="none" strike="noStrike" dirty="0">
                        <a:latin typeface="+mn-lt"/>
                        <a:ea typeface="+mn-ea"/>
                      </a:endParaRPr>
                    </a:p>
                  </a:txBody>
                  <a:tcPr marL="7145" marR="7145" marT="7144" marB="0" anchor="ctr">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1" lang="en-US" altLang="zh-CN" sz="1100" u="none" strike="noStrike" kern="1200" cap="none" normalizeH="0" baseline="0" dirty="0" smtClean="0">
                          <a:ln>
                            <a:noFill/>
                          </a:ln>
                          <a:effectLst/>
                          <a:latin typeface="+mn-lt"/>
                          <a:ea typeface="+mn-ea"/>
                        </a:rPr>
                        <a:t>1</a:t>
                      </a:r>
                      <a:r>
                        <a:rPr lang="en-US" altLang="zh-CN" sz="1100" u="none" strike="noStrike" kern="1200" dirty="0" smtClean="0">
                          <a:latin typeface="+mn-lt"/>
                          <a:ea typeface="+mn-ea"/>
                        </a:rPr>
                        <a:t>×</a:t>
                      </a:r>
                      <a:r>
                        <a:rPr kumimoji="1" lang="en-US" altLang="zh-CN" sz="1100" u="none" strike="noStrike" kern="1200" cap="none" normalizeH="0" baseline="0" dirty="0" smtClean="0">
                          <a:ln>
                            <a:noFill/>
                          </a:ln>
                          <a:effectLst/>
                          <a:latin typeface="+mn-lt"/>
                          <a:ea typeface="+mn-ea"/>
                        </a:rPr>
                        <a:t>USB 3.0</a:t>
                      </a:r>
                      <a:r>
                        <a:rPr kumimoji="1" lang="zh-CN" altLang="en-US" sz="1100" u="none" strike="noStrike" kern="1200" cap="none" normalizeH="0" baseline="0" dirty="0" smtClean="0">
                          <a:ln>
                            <a:noFill/>
                          </a:ln>
                          <a:effectLst/>
                          <a:latin typeface="+mn-lt"/>
                          <a:ea typeface="+mn-ea"/>
                        </a:rPr>
                        <a:t>；</a:t>
                      </a:r>
                      <a:r>
                        <a:rPr kumimoji="1" lang="en-US" altLang="zh-CN" sz="1100" u="none" strike="noStrike" kern="1200" cap="none" normalizeH="0" baseline="0" dirty="0" smtClean="0">
                          <a:ln>
                            <a:noFill/>
                          </a:ln>
                          <a:effectLst/>
                          <a:latin typeface="+mn-lt"/>
                          <a:ea typeface="+mn-ea"/>
                        </a:rPr>
                        <a:t>5</a:t>
                      </a:r>
                      <a:r>
                        <a:rPr lang="en-US" altLang="zh-CN" sz="1100" u="none" strike="noStrike" kern="1200" dirty="0" smtClean="0">
                          <a:latin typeface="+mn-lt"/>
                          <a:ea typeface="+mn-ea"/>
                        </a:rPr>
                        <a:t>×</a:t>
                      </a:r>
                      <a:r>
                        <a:rPr kumimoji="1" lang="en-US" altLang="zh-CN" sz="1100" u="none" strike="noStrike" kern="1200" cap="none" normalizeH="0" baseline="0" dirty="0" smtClean="0">
                          <a:ln>
                            <a:noFill/>
                          </a:ln>
                          <a:effectLst/>
                          <a:latin typeface="+mn-lt"/>
                          <a:ea typeface="+mn-ea"/>
                        </a:rPr>
                        <a:t>USB 2.0</a:t>
                      </a:r>
                      <a:r>
                        <a:rPr kumimoji="1" lang="zh-CN" altLang="en-US" sz="1100" u="none" strike="noStrike" kern="1200" cap="none" normalizeH="0" baseline="0" dirty="0" smtClean="0">
                          <a:ln>
                            <a:noFill/>
                          </a:ln>
                          <a:effectLst/>
                          <a:latin typeface="+mn-lt"/>
                          <a:ea typeface="+mn-ea"/>
                        </a:rPr>
                        <a:t>；</a:t>
                      </a:r>
                      <a:endParaRPr lang="en-US" altLang="zh-CN" sz="1100" b="0" i="0" u="none" strike="noStrike" kern="1200" dirty="0" smtClean="0">
                        <a:solidFill>
                          <a:schemeClr val="tx1"/>
                        </a:solidFill>
                        <a:latin typeface="+mn-lt"/>
                        <a:ea typeface="+mn-ea"/>
                        <a:cs typeface="+mn-cs"/>
                      </a:endParaRPr>
                    </a:p>
                  </a:txBody>
                  <a:tcPr marL="7145" marR="7145" marT="7144" marB="0" anchor="ctr">
                    <a:lnB w="28575"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dirty="0" smtClean="0">
                          <a:latin typeface="+mn-lt"/>
                          <a:ea typeface="+mn-ea"/>
                        </a:rPr>
                        <a:t>接口丰富</a:t>
                      </a:r>
                      <a:endParaRPr lang="en-US" altLang="zh-CN" sz="1100" u="none" strike="noStrike" dirty="0" smtClean="0">
                        <a:latin typeface="+mn-lt"/>
                        <a:ea typeface="+mn-ea"/>
                      </a:endParaRPr>
                    </a:p>
                    <a:p>
                      <a:pPr marL="0" marR="0" lvl="0" indent="0" algn="ctr" defTabSz="914400" rtl="0" eaLnBrk="1" fontAlgn="ctr" latinLnBrk="0" hangingPunct="1">
                        <a:lnSpc>
                          <a:spcPct val="100000"/>
                        </a:lnSpc>
                        <a:spcBef>
                          <a:spcPts val="0"/>
                        </a:spcBef>
                        <a:spcAft>
                          <a:spcPts val="0"/>
                        </a:spcAft>
                        <a:buClrTx/>
                        <a:buSzTx/>
                        <a:buFontTx/>
                        <a:buNone/>
                        <a:tabLst/>
                        <a:defRPr/>
                      </a:pPr>
                      <a:r>
                        <a:rPr kumimoji="1" lang="en-US" altLang="zh-CN" sz="1100" u="none" strike="noStrike" kern="1200" cap="none" normalizeH="0" baseline="0" dirty="0" smtClean="0">
                          <a:ln>
                            <a:noFill/>
                          </a:ln>
                          <a:effectLst/>
                          <a:latin typeface="+mn-lt"/>
                          <a:ea typeface="+mn-ea"/>
                        </a:rPr>
                        <a:t>1</a:t>
                      </a:r>
                      <a:r>
                        <a:rPr lang="en-US" altLang="zh-CN" sz="1100" u="none" strike="noStrike" kern="1200" dirty="0" smtClean="0">
                          <a:latin typeface="+mn-lt"/>
                          <a:ea typeface="+mn-ea"/>
                        </a:rPr>
                        <a:t>×</a:t>
                      </a:r>
                      <a:r>
                        <a:rPr kumimoji="1" lang="en-US" altLang="zh-CN" sz="1100" u="none" strike="noStrike" kern="1200" cap="none" normalizeH="0" baseline="0" dirty="0" smtClean="0">
                          <a:ln>
                            <a:noFill/>
                          </a:ln>
                          <a:effectLst/>
                          <a:latin typeface="+mn-lt"/>
                          <a:ea typeface="+mn-ea"/>
                        </a:rPr>
                        <a:t>USB 3.0</a:t>
                      </a:r>
                      <a:r>
                        <a:rPr kumimoji="1" lang="zh-CN" altLang="en-US" sz="1100" u="none" strike="noStrike" kern="1200" cap="none" normalizeH="0" baseline="0" dirty="0" smtClean="0">
                          <a:ln>
                            <a:noFill/>
                          </a:ln>
                          <a:effectLst/>
                          <a:latin typeface="+mn-lt"/>
                          <a:ea typeface="+mn-ea"/>
                        </a:rPr>
                        <a:t>；</a:t>
                      </a:r>
                      <a:r>
                        <a:rPr kumimoji="1" lang="en-US" altLang="zh-CN" sz="1100" u="none" strike="noStrike" kern="1200" cap="none" normalizeH="0" baseline="0" dirty="0" smtClean="0">
                          <a:ln>
                            <a:noFill/>
                          </a:ln>
                          <a:effectLst/>
                          <a:latin typeface="+mn-lt"/>
                          <a:ea typeface="+mn-ea"/>
                        </a:rPr>
                        <a:t>5</a:t>
                      </a:r>
                      <a:r>
                        <a:rPr lang="en-US" altLang="zh-CN" sz="1100" u="none" strike="noStrike" kern="1200" dirty="0" smtClean="0">
                          <a:latin typeface="+mn-lt"/>
                          <a:ea typeface="+mn-ea"/>
                        </a:rPr>
                        <a:t>×</a:t>
                      </a:r>
                      <a:r>
                        <a:rPr kumimoji="1" lang="en-US" altLang="zh-CN" sz="1100" u="none" strike="noStrike" kern="1200" cap="none" normalizeH="0" baseline="0" dirty="0" smtClean="0">
                          <a:ln>
                            <a:noFill/>
                          </a:ln>
                          <a:effectLst/>
                          <a:latin typeface="+mn-lt"/>
                          <a:ea typeface="+mn-ea"/>
                        </a:rPr>
                        <a:t>USB 2.0</a:t>
                      </a:r>
                      <a:r>
                        <a:rPr kumimoji="1" lang="zh-CN" altLang="en-US" sz="1100" u="none" strike="noStrike" kern="1200" cap="none" normalizeH="0" baseline="0" dirty="0" smtClean="0">
                          <a:ln>
                            <a:noFill/>
                          </a:ln>
                          <a:effectLst/>
                          <a:latin typeface="+mn-lt"/>
                          <a:ea typeface="+mn-ea"/>
                        </a:rPr>
                        <a:t>；</a:t>
                      </a:r>
                      <a:r>
                        <a:rPr kumimoji="1" lang="en-US" altLang="zh-CN" sz="1100" u="none" strike="noStrike" kern="1200" cap="none" normalizeH="0" baseline="0" dirty="0" smtClean="0">
                          <a:ln>
                            <a:noFill/>
                          </a:ln>
                          <a:effectLst/>
                          <a:latin typeface="+mn-lt"/>
                          <a:ea typeface="+mn-ea"/>
                        </a:rPr>
                        <a:t>1</a:t>
                      </a:r>
                      <a:r>
                        <a:rPr lang="en-US" altLang="zh-CN" sz="1100" u="none" strike="noStrike" kern="1200" dirty="0" smtClean="0">
                          <a:latin typeface="+mn-lt"/>
                          <a:ea typeface="+mn-ea"/>
                        </a:rPr>
                        <a:t>×</a:t>
                      </a:r>
                      <a:r>
                        <a:rPr kumimoji="1" lang="en-US" altLang="zh-CN" sz="1100" u="none" strike="noStrike" kern="1200" cap="none" normalizeH="0" baseline="0" dirty="0" smtClean="0">
                          <a:ln>
                            <a:noFill/>
                          </a:ln>
                          <a:effectLst/>
                          <a:latin typeface="+mn-lt"/>
                          <a:ea typeface="+mn-ea"/>
                        </a:rPr>
                        <a:t>COM</a:t>
                      </a:r>
                      <a:r>
                        <a:rPr kumimoji="1" lang="zh-CN" altLang="en-US" sz="1100" u="none" strike="noStrike" kern="1200" cap="none" normalizeH="0" baseline="0" dirty="0" smtClean="0">
                          <a:ln>
                            <a:noFill/>
                          </a:ln>
                          <a:effectLst/>
                          <a:latin typeface="+mn-lt"/>
                          <a:ea typeface="+mn-ea"/>
                        </a:rPr>
                        <a:t>；</a:t>
                      </a:r>
                      <a:r>
                        <a:rPr kumimoji="1" lang="en-US" altLang="zh-CN" sz="1100" u="none" strike="noStrike" kern="1200" cap="none" normalizeH="0" baseline="0" dirty="0" smtClean="0">
                          <a:ln>
                            <a:noFill/>
                          </a:ln>
                          <a:effectLst/>
                          <a:latin typeface="+mn-lt"/>
                          <a:ea typeface="+mn-ea"/>
                        </a:rPr>
                        <a:t>1</a:t>
                      </a:r>
                      <a:r>
                        <a:rPr lang="en-US" altLang="zh-CN" sz="1100" u="none" strike="noStrike" kern="1200" dirty="0" smtClean="0">
                          <a:latin typeface="+mn-lt"/>
                          <a:ea typeface="+mn-ea"/>
                        </a:rPr>
                        <a:t>×</a:t>
                      </a:r>
                      <a:r>
                        <a:rPr kumimoji="1" lang="en-US" altLang="zh-CN" sz="1100" u="none" strike="noStrike" kern="1200" cap="none" normalizeH="0" baseline="0" dirty="0" smtClean="0">
                          <a:ln>
                            <a:noFill/>
                          </a:ln>
                          <a:effectLst/>
                          <a:latin typeface="+mn-lt"/>
                          <a:ea typeface="+mn-ea"/>
                        </a:rPr>
                        <a:t>LPT</a:t>
                      </a:r>
                      <a:r>
                        <a:rPr kumimoji="1" lang="zh-CN" altLang="en-US" sz="1100" u="none" strike="noStrike" kern="1200" cap="none" normalizeH="0" baseline="0" dirty="0" smtClean="0">
                          <a:ln>
                            <a:noFill/>
                          </a:ln>
                          <a:effectLst/>
                          <a:latin typeface="+mn-lt"/>
                          <a:ea typeface="+mn-ea"/>
                        </a:rPr>
                        <a:t>；双网口</a:t>
                      </a:r>
                      <a:endParaRPr lang="zh-CN" altLang="en-US" sz="1100" b="0" i="0" u="none" strike="noStrike" dirty="0">
                        <a:latin typeface="+mn-lt"/>
                        <a:ea typeface="+mn-ea"/>
                      </a:endParaRPr>
                    </a:p>
                  </a:txBody>
                  <a:tcPr marL="7145" marR="7145" marT="7144" marB="0" anchor="ctr">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1" lang="en-US" altLang="zh-CN" sz="1100" u="none" strike="noStrike" kern="1200" cap="none" normalizeH="0" baseline="0" dirty="0" smtClean="0">
                          <a:ln>
                            <a:noFill/>
                          </a:ln>
                          <a:effectLst/>
                          <a:latin typeface="+mn-lt"/>
                          <a:ea typeface="+mn-ea"/>
                        </a:rPr>
                        <a:t> 5</a:t>
                      </a:r>
                      <a:r>
                        <a:rPr lang="en-US" altLang="zh-CN" sz="1100" u="none" strike="noStrike" kern="1200" dirty="0" smtClean="0">
                          <a:latin typeface="+mn-lt"/>
                          <a:ea typeface="+mn-ea"/>
                        </a:rPr>
                        <a:t>×</a:t>
                      </a:r>
                      <a:r>
                        <a:rPr kumimoji="1" lang="en-US" altLang="zh-CN" sz="1100" u="none" strike="noStrike" kern="1200" cap="none" normalizeH="0" baseline="0" dirty="0" smtClean="0">
                          <a:ln>
                            <a:noFill/>
                          </a:ln>
                          <a:effectLst/>
                          <a:latin typeface="+mn-lt"/>
                          <a:ea typeface="+mn-ea"/>
                        </a:rPr>
                        <a:t>USB 2.0</a:t>
                      </a:r>
                      <a:endParaRPr lang="zh-CN" altLang="en-US" sz="1100" b="0" i="0" u="none" strike="noStrike" dirty="0" smtClean="0">
                        <a:latin typeface="+mn-lt"/>
                        <a:ea typeface="+mn-ea"/>
                      </a:endParaRPr>
                    </a:p>
                  </a:txBody>
                  <a:tcPr marL="7145" marR="7145" marT="7144"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pic>
        <p:nvPicPr>
          <p:cNvPr id="6" name="图片 29"/>
          <p:cNvPicPr>
            <a:picLocks noChangeAspect="1" noChangeArrowheads="1"/>
          </p:cNvPicPr>
          <p:nvPr/>
        </p:nvPicPr>
        <p:blipFill>
          <a:blip r:embed="rId3" cstate="print"/>
          <a:srcRect/>
          <a:stretch>
            <a:fillRect/>
          </a:stretch>
        </p:blipFill>
        <p:spPr bwMode="auto">
          <a:xfrm>
            <a:off x="2936156" y="1560786"/>
            <a:ext cx="917575" cy="431800"/>
          </a:xfrm>
          <a:prstGeom prst="rect">
            <a:avLst/>
          </a:prstGeom>
          <a:noFill/>
          <a:ln w="9525">
            <a:noFill/>
            <a:miter lim="800000"/>
            <a:headEnd/>
            <a:tailEnd/>
          </a:ln>
        </p:spPr>
      </p:pic>
      <p:pic>
        <p:nvPicPr>
          <p:cNvPr id="7" name="图片 32"/>
          <p:cNvPicPr>
            <a:picLocks noChangeAspect="1" noChangeArrowheads="1"/>
          </p:cNvPicPr>
          <p:nvPr/>
        </p:nvPicPr>
        <p:blipFill>
          <a:blip r:embed="rId4" cstate="print"/>
          <a:srcRect/>
          <a:stretch>
            <a:fillRect/>
          </a:stretch>
        </p:blipFill>
        <p:spPr bwMode="auto">
          <a:xfrm>
            <a:off x="4572000" y="1387748"/>
            <a:ext cx="323850" cy="673100"/>
          </a:xfrm>
          <a:prstGeom prst="rect">
            <a:avLst/>
          </a:prstGeom>
          <a:noFill/>
          <a:ln w="9525">
            <a:noFill/>
            <a:miter lim="800000"/>
            <a:headEnd/>
            <a:tailEnd/>
          </a:ln>
        </p:spPr>
      </p:pic>
      <p:pic>
        <p:nvPicPr>
          <p:cNvPr id="8" name="图片 33"/>
          <p:cNvPicPr>
            <a:picLocks noChangeAspect="1" noChangeArrowheads="1"/>
          </p:cNvPicPr>
          <p:nvPr/>
        </p:nvPicPr>
        <p:blipFill>
          <a:blip r:embed="rId5" cstate="print"/>
          <a:srcRect/>
          <a:stretch>
            <a:fillRect/>
          </a:stretch>
        </p:blipFill>
        <p:spPr bwMode="auto">
          <a:xfrm>
            <a:off x="6119813" y="1379302"/>
            <a:ext cx="446087" cy="717550"/>
          </a:xfrm>
          <a:prstGeom prst="rect">
            <a:avLst/>
          </a:prstGeom>
          <a:noFill/>
          <a:ln w="9525">
            <a:noFill/>
            <a:miter lim="800000"/>
            <a:headEnd/>
            <a:tailEnd/>
          </a:ln>
        </p:spPr>
      </p:pic>
      <p:pic>
        <p:nvPicPr>
          <p:cNvPr id="9" name="Picture 3" descr="G:\packing\机型资料\项目管理\3716CV200 芯片 4GEMMC FLASH 1GDDR\8B40D丝印图\8B40D render修改后\b.png"/>
          <p:cNvPicPr>
            <a:picLocks noChangeAspect="1" noChangeArrowheads="1"/>
          </p:cNvPicPr>
          <p:nvPr/>
        </p:nvPicPr>
        <p:blipFill>
          <a:blip r:embed="rId6" cstate="print"/>
          <a:srcRect/>
          <a:stretch>
            <a:fillRect/>
          </a:stretch>
        </p:blipFill>
        <p:spPr bwMode="auto">
          <a:xfrm>
            <a:off x="7459663" y="1679848"/>
            <a:ext cx="669925" cy="307975"/>
          </a:xfrm>
          <a:prstGeom prst="rect">
            <a:avLst/>
          </a:prstGeom>
          <a:noFill/>
          <a:ln w="9525">
            <a:noFill/>
            <a:miter lim="800000"/>
            <a:headEnd/>
            <a:tailEnd/>
          </a:ln>
        </p:spPr>
      </p:pic>
      <p:pic>
        <p:nvPicPr>
          <p:cNvPr id="10" name="Picture 87"/>
          <p:cNvPicPr>
            <a:picLocks noChangeAspect="1" noChangeArrowheads="1"/>
          </p:cNvPicPr>
          <p:nvPr/>
        </p:nvPicPr>
        <p:blipFill>
          <a:blip r:embed="rId7" cstate="print"/>
          <a:srcRect/>
          <a:stretch>
            <a:fillRect/>
          </a:stretch>
        </p:blipFill>
        <p:spPr bwMode="auto">
          <a:xfrm>
            <a:off x="1475656" y="1352823"/>
            <a:ext cx="942975" cy="695325"/>
          </a:xfrm>
          <a:prstGeom prst="rect">
            <a:avLst/>
          </a:prstGeom>
          <a:noFill/>
          <a:ln w="9525" algn="ctr">
            <a:noFill/>
            <a:miter lim="800000"/>
            <a:headEnd/>
            <a:tailEnd/>
          </a:ln>
        </p:spPr>
      </p:pic>
    </p:spTree>
    <p:extLst>
      <p:ext uri="{BB962C8B-B14F-4D97-AF65-F5344CB8AC3E}">
        <p14:creationId xmlns:p14="http://schemas.microsoft.com/office/powerpoint/2010/main" val="1968766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mtClean="0"/>
              <a:t>CT1000</a:t>
            </a:r>
            <a:r>
              <a:rPr lang="zh-CN" altLang="en-US" smtClean="0"/>
              <a:t>说明</a:t>
            </a:r>
            <a:endParaRPr lang="en-US" dirty="0"/>
          </a:p>
        </p:txBody>
      </p:sp>
      <p:pic>
        <p:nvPicPr>
          <p:cNvPr id="48131" name="Picture 2"/>
          <p:cNvPicPr>
            <a:picLocks noChangeAspect="1" noChangeArrowheads="1"/>
          </p:cNvPicPr>
          <p:nvPr/>
        </p:nvPicPr>
        <p:blipFill>
          <a:blip r:embed="rId3" cstate="print"/>
          <a:srcRect/>
          <a:stretch>
            <a:fillRect/>
          </a:stretch>
        </p:blipFill>
        <p:spPr bwMode="auto">
          <a:xfrm>
            <a:off x="755650" y="3522899"/>
            <a:ext cx="3816350" cy="2714389"/>
          </a:xfrm>
          <a:prstGeom prst="rect">
            <a:avLst/>
          </a:prstGeom>
          <a:noFill/>
          <a:ln w="9525">
            <a:noFill/>
            <a:miter lim="800000"/>
            <a:headEnd/>
            <a:tailEnd/>
          </a:ln>
        </p:spPr>
      </p:pic>
      <p:pic>
        <p:nvPicPr>
          <p:cNvPr id="48130" name="Picture 2"/>
          <p:cNvPicPr>
            <a:picLocks noChangeAspect="1" noChangeArrowheads="1"/>
          </p:cNvPicPr>
          <p:nvPr/>
        </p:nvPicPr>
        <p:blipFill>
          <a:blip r:embed="rId4" cstate="print"/>
          <a:srcRect/>
          <a:stretch>
            <a:fillRect/>
          </a:stretch>
        </p:blipFill>
        <p:spPr bwMode="auto">
          <a:xfrm>
            <a:off x="755650" y="1376363"/>
            <a:ext cx="3876146" cy="2844725"/>
          </a:xfrm>
          <a:prstGeom prst="rect">
            <a:avLst/>
          </a:prstGeom>
          <a:noFill/>
          <a:ln w="9525">
            <a:noFill/>
            <a:miter lim="800000"/>
            <a:headEnd/>
            <a:tailEnd/>
          </a:ln>
        </p:spPr>
      </p:pic>
      <p:graphicFrame>
        <p:nvGraphicFramePr>
          <p:cNvPr id="7" name="表格 6"/>
          <p:cNvGraphicFramePr>
            <a:graphicFrameLocks noGrp="1"/>
          </p:cNvGraphicFramePr>
          <p:nvPr>
            <p:extLst>
              <p:ext uri="{D42A27DB-BD31-4B8C-83A1-F6EECF244321}">
                <p14:modId xmlns:p14="http://schemas.microsoft.com/office/powerpoint/2010/main" val="3600096844"/>
              </p:ext>
            </p:extLst>
          </p:nvPr>
        </p:nvGraphicFramePr>
        <p:xfrm>
          <a:off x="4775738" y="1376363"/>
          <a:ext cx="3816000" cy="3780000"/>
        </p:xfrm>
        <a:graphic>
          <a:graphicData uri="http://schemas.openxmlformats.org/drawingml/2006/table">
            <a:tbl>
              <a:tblPr/>
              <a:tblGrid>
                <a:gridCol w="720000"/>
                <a:gridCol w="3096000"/>
              </a:tblGrid>
              <a:tr h="396000">
                <a:tc>
                  <a:txBody>
                    <a:bodyPr/>
                    <a:lstStyle/>
                    <a:p>
                      <a:pPr marL="0" marR="0" algn="ctr">
                        <a:lnSpc>
                          <a:spcPct val="140000"/>
                        </a:lnSpc>
                        <a:spcBef>
                          <a:spcPts val="400"/>
                        </a:spcBef>
                        <a:spcAft>
                          <a:spcPts val="400"/>
                        </a:spcAft>
                      </a:pPr>
                      <a:r>
                        <a:rPr lang="zh-CN" sz="1800" b="1" dirty="0"/>
                        <a:t>编号</a:t>
                      </a:r>
                      <a:endParaRPr lang="en-US" sz="1800" b="1" dirty="0">
                        <a:latin typeface="+mn-ea"/>
                        <a:ea typeface="+mn-ea"/>
                        <a:cs typeface="Book Antiqua"/>
                      </a:endParaRPr>
                    </a:p>
                  </a:txBody>
                  <a:tcPr marL="72000" marR="72000"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marL="0" marR="0" algn="ctr">
                        <a:lnSpc>
                          <a:spcPct val="140000"/>
                        </a:lnSpc>
                        <a:spcBef>
                          <a:spcPts val="400"/>
                        </a:spcBef>
                        <a:spcAft>
                          <a:spcPts val="400"/>
                        </a:spcAft>
                      </a:pPr>
                      <a:r>
                        <a:rPr lang="zh-CN" sz="1800" b="1" dirty="0"/>
                        <a:t>描述</a:t>
                      </a:r>
                      <a:endParaRPr lang="en-US" sz="1800" b="1" dirty="0">
                        <a:latin typeface="+mn-ea"/>
                        <a:ea typeface="+mn-ea"/>
                        <a:cs typeface="Book Antiqua"/>
                      </a:endParaRPr>
                    </a:p>
                  </a:txBody>
                  <a:tcPr marL="72000" marR="72000"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1080000">
                <a:tc>
                  <a:txBody>
                    <a:bodyPr/>
                    <a:lstStyle/>
                    <a:p>
                      <a:pPr marL="0" marR="0" algn="ctr">
                        <a:lnSpc>
                          <a:spcPct val="140000"/>
                        </a:lnSpc>
                        <a:spcBef>
                          <a:spcPts val="0"/>
                        </a:spcBef>
                        <a:spcAft>
                          <a:spcPts val="0"/>
                        </a:spcAft>
                      </a:pPr>
                      <a:r>
                        <a:rPr lang="en-US" sz="1600" dirty="0"/>
                        <a:t>1</a:t>
                      </a:r>
                      <a:endParaRPr lang="en-US" sz="1600" dirty="0">
                        <a:latin typeface="+mn-ea"/>
                        <a:ea typeface="+mn-ea"/>
                        <a:cs typeface="Arial"/>
                      </a:endParaRPr>
                    </a:p>
                  </a:txBody>
                  <a:tcPr marL="72000" marR="72000" marT="0" marB="0" anchor="ctr">
                    <a:lnL w="28575" cap="flat" cmpd="sng" algn="ctr">
                      <a:solidFill>
                        <a:schemeClr val="tx1"/>
                      </a:solidFill>
                      <a:prstDash val="solid"/>
                      <a:round/>
                      <a:headEnd type="none" w="med" len="med"/>
                      <a:tailEnd type="none" w="med" len="med"/>
                    </a:lnL>
                  </a:tcPr>
                </a:tc>
                <a:tc>
                  <a:txBody>
                    <a:bodyPr/>
                    <a:lstStyle/>
                    <a:p>
                      <a:pPr marL="0" marR="0">
                        <a:lnSpc>
                          <a:spcPct val="140000"/>
                        </a:lnSpc>
                        <a:spcBef>
                          <a:spcPts val="0"/>
                        </a:spcBef>
                        <a:spcAft>
                          <a:spcPts val="0"/>
                        </a:spcAft>
                      </a:pPr>
                      <a:r>
                        <a:rPr lang="zh-CN" sz="1600" dirty="0"/>
                        <a:t>电源按扭：</a:t>
                      </a:r>
                      <a:endParaRPr lang="en-US" sz="1600" dirty="0"/>
                    </a:p>
                    <a:p>
                      <a:pPr marL="107950" marR="0" indent="-107950">
                        <a:lnSpc>
                          <a:spcPct val="140000"/>
                        </a:lnSpc>
                        <a:spcBef>
                          <a:spcPts val="0"/>
                        </a:spcBef>
                        <a:spcAft>
                          <a:spcPts val="0"/>
                        </a:spcAft>
                        <a:tabLst>
                          <a:tab pos="107950" algn="l"/>
                          <a:tab pos="180340" algn="l"/>
                        </a:tabLst>
                      </a:pPr>
                      <a:r>
                        <a:rPr lang="zh-CN" sz="1600" dirty="0"/>
                        <a:t>关机状态下，短按开机。</a:t>
                      </a:r>
                      <a:endParaRPr lang="en-US" sz="1600" dirty="0"/>
                    </a:p>
                    <a:p>
                      <a:pPr marL="107950" marR="0" indent="-107950">
                        <a:lnSpc>
                          <a:spcPct val="140000"/>
                        </a:lnSpc>
                        <a:spcBef>
                          <a:spcPts val="0"/>
                        </a:spcBef>
                        <a:spcAft>
                          <a:spcPts val="0"/>
                        </a:spcAft>
                        <a:tabLst>
                          <a:tab pos="107950" algn="l"/>
                          <a:tab pos="180340" algn="l"/>
                        </a:tabLst>
                      </a:pPr>
                      <a:r>
                        <a:rPr lang="zh-CN" sz="1600" dirty="0"/>
                        <a:t>开机状态下，短按关机。</a:t>
                      </a:r>
                      <a:endParaRPr lang="en-US" sz="1600" dirty="0">
                        <a:latin typeface="+mn-ea"/>
                        <a:ea typeface="+mn-ea"/>
                        <a:cs typeface="Arial"/>
                      </a:endParaRPr>
                    </a:p>
                  </a:txBody>
                  <a:tcPr marL="72000" marR="72000" marT="0" marB="0" anchor="ctr">
                    <a:lnR w="28575" cap="flat" cmpd="sng" algn="ctr">
                      <a:solidFill>
                        <a:schemeClr val="tx1"/>
                      </a:solidFill>
                      <a:prstDash val="solid"/>
                      <a:round/>
                      <a:headEnd type="none" w="med" len="med"/>
                      <a:tailEnd type="none" w="med" len="med"/>
                    </a:lnR>
                  </a:tcPr>
                </a:tc>
              </a:tr>
              <a:tr h="396000">
                <a:tc>
                  <a:txBody>
                    <a:bodyPr/>
                    <a:lstStyle/>
                    <a:p>
                      <a:pPr marL="0" marR="0" algn="ctr">
                        <a:lnSpc>
                          <a:spcPct val="140000"/>
                        </a:lnSpc>
                        <a:spcBef>
                          <a:spcPts val="0"/>
                        </a:spcBef>
                        <a:spcAft>
                          <a:spcPts val="0"/>
                        </a:spcAft>
                      </a:pPr>
                      <a:r>
                        <a:rPr lang="en-US" sz="1600" dirty="0"/>
                        <a:t>2</a:t>
                      </a:r>
                      <a:endParaRPr lang="en-US" sz="1600" dirty="0">
                        <a:latin typeface="+mn-ea"/>
                        <a:ea typeface="+mn-ea"/>
                        <a:cs typeface="Arial"/>
                      </a:endParaRPr>
                    </a:p>
                  </a:txBody>
                  <a:tcPr marL="72000" marR="72000" marT="0" marB="0" anchor="ctr">
                    <a:lnL w="28575" cap="flat" cmpd="sng" algn="ctr">
                      <a:solidFill>
                        <a:schemeClr val="tx1"/>
                      </a:solidFill>
                      <a:prstDash val="solid"/>
                      <a:round/>
                      <a:headEnd type="none" w="med" len="med"/>
                      <a:tailEnd type="none" w="med" len="med"/>
                    </a:lnL>
                  </a:tcPr>
                </a:tc>
                <a:tc>
                  <a:txBody>
                    <a:bodyPr/>
                    <a:lstStyle/>
                    <a:p>
                      <a:pPr marL="0" marR="0">
                        <a:lnSpc>
                          <a:spcPct val="140000"/>
                        </a:lnSpc>
                        <a:spcBef>
                          <a:spcPts val="0"/>
                        </a:spcBef>
                        <a:spcAft>
                          <a:spcPts val="0"/>
                        </a:spcAft>
                      </a:pPr>
                      <a:r>
                        <a:rPr lang="zh-CN" sz="1600" dirty="0"/>
                        <a:t>耳</a:t>
                      </a:r>
                      <a:r>
                        <a:rPr lang="zh-CN" sz="1600" dirty="0" smtClean="0"/>
                        <a:t>机</a:t>
                      </a:r>
                      <a:r>
                        <a:rPr lang="zh-CN" altLang="en-US" sz="1600" dirty="0" smtClean="0"/>
                        <a:t>、麦克风接</a:t>
                      </a:r>
                      <a:r>
                        <a:rPr lang="zh-CN" sz="1600" dirty="0" smtClean="0"/>
                        <a:t>口。</a:t>
                      </a:r>
                      <a:endParaRPr lang="en-US" sz="1600" dirty="0">
                        <a:latin typeface="+mn-ea"/>
                        <a:ea typeface="+mn-ea"/>
                        <a:cs typeface="Arial"/>
                      </a:endParaRPr>
                    </a:p>
                  </a:txBody>
                  <a:tcPr marL="72000" marR="72000" marT="0" marB="0" anchor="ctr">
                    <a:lnR w="28575" cap="flat" cmpd="sng" algn="ctr">
                      <a:solidFill>
                        <a:schemeClr val="tx1"/>
                      </a:solidFill>
                      <a:prstDash val="solid"/>
                      <a:round/>
                      <a:headEnd type="none" w="med" len="med"/>
                      <a:tailEnd type="none" w="med" len="med"/>
                    </a:lnR>
                  </a:tcPr>
                </a:tc>
              </a:tr>
              <a:tr h="720000">
                <a:tc>
                  <a:txBody>
                    <a:bodyPr/>
                    <a:lstStyle/>
                    <a:p>
                      <a:pPr marL="0" marR="0" algn="ctr">
                        <a:lnSpc>
                          <a:spcPct val="140000"/>
                        </a:lnSpc>
                        <a:spcBef>
                          <a:spcPts val="0"/>
                        </a:spcBef>
                        <a:spcAft>
                          <a:spcPts val="0"/>
                        </a:spcAft>
                      </a:pPr>
                      <a:r>
                        <a:rPr lang="en-US" sz="1600" dirty="0" smtClean="0"/>
                        <a:t>3</a:t>
                      </a:r>
                      <a:endParaRPr lang="en-US" sz="1600" dirty="0">
                        <a:latin typeface="+mn-ea"/>
                        <a:ea typeface="+mn-ea"/>
                        <a:cs typeface="Arial"/>
                      </a:endParaRPr>
                    </a:p>
                  </a:txBody>
                  <a:tcPr marL="72000" marR="72000" marT="0" marB="0" anchor="ctr">
                    <a:lnL w="28575" cap="flat" cmpd="sng" algn="ctr">
                      <a:solidFill>
                        <a:schemeClr val="tx1"/>
                      </a:solidFill>
                      <a:prstDash val="solid"/>
                      <a:round/>
                      <a:headEnd type="none" w="med" len="med"/>
                      <a:tailEnd type="none" w="med" len="med"/>
                    </a:lnL>
                  </a:tcPr>
                </a:tc>
                <a:tc>
                  <a:txBody>
                    <a:bodyPr/>
                    <a:lstStyle/>
                    <a:p>
                      <a:pPr marL="0" marR="0">
                        <a:lnSpc>
                          <a:spcPct val="140000"/>
                        </a:lnSpc>
                        <a:spcBef>
                          <a:spcPts val="0"/>
                        </a:spcBef>
                        <a:spcAft>
                          <a:spcPts val="0"/>
                        </a:spcAft>
                      </a:pPr>
                      <a:r>
                        <a:rPr lang="en-US" sz="1600" dirty="0"/>
                        <a:t>USB</a:t>
                      </a:r>
                      <a:r>
                        <a:rPr lang="zh-CN" sz="1600" dirty="0"/>
                        <a:t>接口，用于接连</a:t>
                      </a:r>
                      <a:r>
                        <a:rPr lang="en-US" sz="1600" dirty="0"/>
                        <a:t>USB</a:t>
                      </a:r>
                      <a:r>
                        <a:rPr lang="zh-CN" sz="1600" dirty="0"/>
                        <a:t>键盘、</a:t>
                      </a:r>
                      <a:r>
                        <a:rPr lang="en-US" sz="1600" dirty="0"/>
                        <a:t>USB</a:t>
                      </a:r>
                      <a:r>
                        <a:rPr lang="zh-CN" sz="1600" dirty="0"/>
                        <a:t>鼠标等</a:t>
                      </a:r>
                      <a:r>
                        <a:rPr lang="en-US" sz="1600" dirty="0"/>
                        <a:t>USB</a:t>
                      </a:r>
                      <a:r>
                        <a:rPr lang="zh-CN" sz="1600" dirty="0"/>
                        <a:t>设备。</a:t>
                      </a:r>
                      <a:endParaRPr lang="en-US" sz="1600" dirty="0">
                        <a:latin typeface="+mn-ea"/>
                        <a:ea typeface="+mn-ea"/>
                        <a:cs typeface="Arial"/>
                      </a:endParaRPr>
                    </a:p>
                  </a:txBody>
                  <a:tcPr marL="72000" marR="72000" marT="0" marB="0" anchor="ctr">
                    <a:lnR w="28575" cap="flat" cmpd="sng" algn="ctr">
                      <a:solidFill>
                        <a:schemeClr val="tx1"/>
                      </a:solidFill>
                      <a:prstDash val="solid"/>
                      <a:round/>
                      <a:headEnd type="none" w="med" len="med"/>
                      <a:tailEnd type="none" w="med" len="med"/>
                    </a:lnR>
                  </a:tcPr>
                </a:tc>
              </a:tr>
              <a:tr h="396000">
                <a:tc>
                  <a:txBody>
                    <a:bodyPr/>
                    <a:lstStyle/>
                    <a:p>
                      <a:pPr marL="0" marR="0" algn="ctr">
                        <a:lnSpc>
                          <a:spcPct val="140000"/>
                        </a:lnSpc>
                        <a:spcBef>
                          <a:spcPts val="0"/>
                        </a:spcBef>
                        <a:spcAft>
                          <a:spcPts val="0"/>
                        </a:spcAft>
                      </a:pPr>
                      <a:r>
                        <a:rPr lang="en-US" sz="1600" dirty="0" smtClean="0"/>
                        <a:t>4</a:t>
                      </a:r>
                      <a:endParaRPr lang="en-US" sz="1600" dirty="0">
                        <a:latin typeface="+mn-ea"/>
                        <a:ea typeface="+mn-ea"/>
                        <a:cs typeface="Arial"/>
                      </a:endParaRPr>
                    </a:p>
                  </a:txBody>
                  <a:tcPr marL="72000" marR="72000" marT="0" marB="0" anchor="ctr">
                    <a:lnL w="28575" cap="flat" cmpd="sng" algn="ctr">
                      <a:solidFill>
                        <a:schemeClr val="tx1"/>
                      </a:solidFill>
                      <a:prstDash val="solid"/>
                      <a:round/>
                      <a:headEnd type="none" w="med" len="med"/>
                      <a:tailEnd type="none" w="med" len="med"/>
                    </a:lnL>
                  </a:tcPr>
                </a:tc>
                <a:tc>
                  <a:txBody>
                    <a:bodyPr/>
                    <a:lstStyle/>
                    <a:p>
                      <a:pPr marL="0" marR="0">
                        <a:lnSpc>
                          <a:spcPct val="140000"/>
                        </a:lnSpc>
                        <a:spcBef>
                          <a:spcPts val="0"/>
                        </a:spcBef>
                        <a:spcAft>
                          <a:spcPts val="0"/>
                        </a:spcAft>
                      </a:pPr>
                      <a:r>
                        <a:rPr lang="en-US" sz="1600" dirty="0"/>
                        <a:t>HDMI</a:t>
                      </a:r>
                      <a:r>
                        <a:rPr lang="zh-CN" sz="1600" dirty="0"/>
                        <a:t>接口，用于连接显示器。</a:t>
                      </a:r>
                      <a:endParaRPr lang="en-US" sz="1600" dirty="0">
                        <a:latin typeface="+mn-ea"/>
                        <a:ea typeface="+mn-ea"/>
                        <a:cs typeface="Arial"/>
                      </a:endParaRPr>
                    </a:p>
                  </a:txBody>
                  <a:tcPr marL="72000" marR="72000" marT="0" marB="0" anchor="ctr">
                    <a:lnR w="28575" cap="flat" cmpd="sng" algn="ctr">
                      <a:solidFill>
                        <a:schemeClr val="tx1"/>
                      </a:solidFill>
                      <a:prstDash val="solid"/>
                      <a:round/>
                      <a:headEnd type="none" w="med" len="med"/>
                      <a:tailEnd type="none" w="med" len="med"/>
                    </a:lnR>
                  </a:tcPr>
                </a:tc>
              </a:tr>
              <a:tr h="396000">
                <a:tc>
                  <a:txBody>
                    <a:bodyPr/>
                    <a:lstStyle/>
                    <a:p>
                      <a:pPr marL="0" marR="0" algn="ctr">
                        <a:lnSpc>
                          <a:spcPct val="140000"/>
                        </a:lnSpc>
                        <a:spcBef>
                          <a:spcPts val="0"/>
                        </a:spcBef>
                        <a:spcAft>
                          <a:spcPts val="0"/>
                        </a:spcAft>
                      </a:pPr>
                      <a:r>
                        <a:rPr lang="en-US" sz="1600" dirty="0" smtClean="0"/>
                        <a:t>5</a:t>
                      </a:r>
                      <a:endParaRPr lang="en-US" sz="1600" dirty="0">
                        <a:latin typeface="+mn-ea"/>
                        <a:ea typeface="+mn-ea"/>
                        <a:cs typeface="Arial"/>
                      </a:endParaRPr>
                    </a:p>
                  </a:txBody>
                  <a:tcPr marL="72000" marR="72000" marT="0" marB="0" anchor="ctr">
                    <a:lnL w="28575" cap="flat" cmpd="sng" algn="ctr">
                      <a:solidFill>
                        <a:schemeClr val="tx1"/>
                      </a:solidFill>
                      <a:prstDash val="solid"/>
                      <a:round/>
                      <a:headEnd type="none" w="med" len="med"/>
                      <a:tailEnd type="none" w="med" len="med"/>
                    </a:lnL>
                  </a:tcPr>
                </a:tc>
                <a:tc>
                  <a:txBody>
                    <a:bodyPr/>
                    <a:lstStyle/>
                    <a:p>
                      <a:pPr marL="0" marR="0">
                        <a:lnSpc>
                          <a:spcPct val="140000"/>
                        </a:lnSpc>
                        <a:spcBef>
                          <a:spcPts val="0"/>
                        </a:spcBef>
                        <a:spcAft>
                          <a:spcPts val="0"/>
                        </a:spcAft>
                      </a:pPr>
                      <a:r>
                        <a:rPr lang="zh-CN" sz="1600" dirty="0"/>
                        <a:t>以太网接口，用于接连网络。</a:t>
                      </a:r>
                      <a:endParaRPr lang="en-US" sz="1600" dirty="0">
                        <a:latin typeface="+mn-ea"/>
                        <a:ea typeface="+mn-ea"/>
                        <a:cs typeface="Arial"/>
                      </a:endParaRPr>
                    </a:p>
                  </a:txBody>
                  <a:tcPr marL="72000" marR="72000" marT="0" marB="0" anchor="ctr">
                    <a:lnR w="28575" cap="flat" cmpd="sng" algn="ctr">
                      <a:solidFill>
                        <a:schemeClr val="tx1"/>
                      </a:solidFill>
                      <a:prstDash val="solid"/>
                      <a:round/>
                      <a:headEnd type="none" w="med" len="med"/>
                      <a:tailEnd type="none" w="med" len="med"/>
                    </a:lnR>
                  </a:tcPr>
                </a:tc>
              </a:tr>
              <a:tr h="396000">
                <a:tc>
                  <a:txBody>
                    <a:bodyPr/>
                    <a:lstStyle/>
                    <a:p>
                      <a:pPr marL="0" marR="0" algn="ctr">
                        <a:lnSpc>
                          <a:spcPct val="140000"/>
                        </a:lnSpc>
                        <a:spcBef>
                          <a:spcPts val="0"/>
                        </a:spcBef>
                        <a:spcAft>
                          <a:spcPts val="0"/>
                        </a:spcAft>
                      </a:pPr>
                      <a:r>
                        <a:rPr lang="en-US" sz="1600" dirty="0" smtClean="0"/>
                        <a:t>6</a:t>
                      </a:r>
                      <a:endParaRPr lang="en-US" sz="1600" dirty="0">
                        <a:latin typeface="+mn-ea"/>
                        <a:ea typeface="+mn-ea"/>
                        <a:cs typeface="Arial"/>
                      </a:endParaRPr>
                    </a:p>
                  </a:txBody>
                  <a:tcPr marL="72000" marR="72000" marT="0" marB="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0" marR="0">
                        <a:lnSpc>
                          <a:spcPct val="140000"/>
                        </a:lnSpc>
                        <a:spcBef>
                          <a:spcPts val="0"/>
                        </a:spcBef>
                        <a:spcAft>
                          <a:spcPts val="0"/>
                        </a:spcAft>
                      </a:pPr>
                      <a:r>
                        <a:rPr lang="zh-CN" sz="1600" dirty="0"/>
                        <a:t>电源接口，用于连接电源。</a:t>
                      </a:r>
                      <a:endParaRPr lang="en-US" sz="1600" dirty="0">
                        <a:latin typeface="+mn-ea"/>
                        <a:ea typeface="+mn-ea"/>
                        <a:cs typeface="Arial"/>
                      </a:endParaRPr>
                    </a:p>
                  </a:txBody>
                  <a:tcPr marL="72000" marR="72000"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
        <p:nvSpPr>
          <p:cNvPr id="6" name="椭圆 5"/>
          <p:cNvSpPr/>
          <p:nvPr/>
        </p:nvSpPr>
        <p:spPr bwMode="auto">
          <a:xfrm>
            <a:off x="2987824" y="3284984"/>
            <a:ext cx="252028" cy="252437"/>
          </a:xfrm>
          <a:prstGeom prst="ellipse">
            <a:avLst/>
          </a:prstGeom>
          <a:solidFill>
            <a:srgbClr val="FFFF00"/>
          </a:solidFill>
          <a:ln w="9525" cap="flat" cmpd="sng" algn="ctr">
            <a:solidFill>
              <a:srgbClr val="FF090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FF0000"/>
                </a:solidFill>
                <a:effectLst/>
                <a:latin typeface="FrutigerNext LT Regular" pitchFamily="34" charset="0"/>
                <a:ea typeface="宋体" pitchFamily="2" charset="-122"/>
              </a:rPr>
              <a:t>1</a:t>
            </a:r>
          </a:p>
        </p:txBody>
      </p:sp>
      <p:sp>
        <p:nvSpPr>
          <p:cNvPr id="8" name="椭圆 7"/>
          <p:cNvSpPr/>
          <p:nvPr/>
        </p:nvSpPr>
        <p:spPr bwMode="auto">
          <a:xfrm>
            <a:off x="899592" y="4833156"/>
            <a:ext cx="252028" cy="252437"/>
          </a:xfrm>
          <a:prstGeom prst="ellipse">
            <a:avLst/>
          </a:prstGeom>
          <a:solidFill>
            <a:srgbClr val="FFFF00"/>
          </a:solidFill>
          <a:ln w="9525" cap="flat" cmpd="sng" algn="ctr">
            <a:solidFill>
              <a:srgbClr val="FF090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FF0000"/>
                </a:solidFill>
                <a:effectLst/>
                <a:latin typeface="FrutigerNext LT Regular" pitchFamily="34" charset="0"/>
                <a:ea typeface="宋体" pitchFamily="2" charset="-122"/>
              </a:rPr>
              <a:t>2</a:t>
            </a:r>
          </a:p>
        </p:txBody>
      </p:sp>
      <p:sp>
        <p:nvSpPr>
          <p:cNvPr id="10" name="椭圆 9"/>
          <p:cNvSpPr/>
          <p:nvPr/>
        </p:nvSpPr>
        <p:spPr bwMode="auto">
          <a:xfrm>
            <a:off x="3743908" y="5193196"/>
            <a:ext cx="252028" cy="252437"/>
          </a:xfrm>
          <a:prstGeom prst="ellipse">
            <a:avLst/>
          </a:prstGeom>
          <a:solidFill>
            <a:srgbClr val="FFFF00"/>
          </a:solidFill>
          <a:ln w="9525" cap="flat" cmpd="sng" algn="ctr">
            <a:solidFill>
              <a:srgbClr val="FF090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FF0000"/>
                </a:solidFill>
                <a:effectLst/>
                <a:latin typeface="FrutigerNext LT Regular" pitchFamily="34" charset="0"/>
                <a:ea typeface="宋体" pitchFamily="2" charset="-122"/>
              </a:rPr>
              <a:t>3</a:t>
            </a:r>
          </a:p>
        </p:txBody>
      </p:sp>
      <p:sp>
        <p:nvSpPr>
          <p:cNvPr id="11" name="椭圆 10"/>
          <p:cNvSpPr/>
          <p:nvPr/>
        </p:nvSpPr>
        <p:spPr bwMode="auto">
          <a:xfrm>
            <a:off x="1511660" y="2636912"/>
            <a:ext cx="252028" cy="252437"/>
          </a:xfrm>
          <a:prstGeom prst="ellipse">
            <a:avLst/>
          </a:prstGeom>
          <a:solidFill>
            <a:srgbClr val="FFFF00"/>
          </a:solidFill>
          <a:ln w="9525" cap="flat" cmpd="sng" algn="ctr">
            <a:solidFill>
              <a:srgbClr val="FF090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FF0000"/>
                </a:solidFill>
                <a:effectLst/>
                <a:latin typeface="FrutigerNext LT Regular" pitchFamily="34" charset="0"/>
                <a:ea typeface="宋体" pitchFamily="2" charset="-122"/>
              </a:rPr>
              <a:t>4</a:t>
            </a:r>
          </a:p>
        </p:txBody>
      </p:sp>
      <p:sp>
        <p:nvSpPr>
          <p:cNvPr id="12" name="椭圆 11"/>
          <p:cNvSpPr/>
          <p:nvPr/>
        </p:nvSpPr>
        <p:spPr bwMode="auto">
          <a:xfrm>
            <a:off x="1943708" y="2780928"/>
            <a:ext cx="252028" cy="252437"/>
          </a:xfrm>
          <a:prstGeom prst="ellipse">
            <a:avLst/>
          </a:prstGeom>
          <a:solidFill>
            <a:srgbClr val="FFFF00"/>
          </a:solidFill>
          <a:ln w="9525" cap="flat" cmpd="sng" algn="ctr">
            <a:solidFill>
              <a:srgbClr val="FF090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FF0000"/>
                </a:solidFill>
                <a:effectLst/>
                <a:latin typeface="FrutigerNext LT Regular" pitchFamily="34" charset="0"/>
                <a:ea typeface="宋体" pitchFamily="2" charset="-122"/>
              </a:rPr>
              <a:t>5</a:t>
            </a:r>
          </a:p>
        </p:txBody>
      </p:sp>
      <p:sp>
        <p:nvSpPr>
          <p:cNvPr id="13" name="椭圆 12"/>
          <p:cNvSpPr/>
          <p:nvPr/>
        </p:nvSpPr>
        <p:spPr bwMode="auto">
          <a:xfrm>
            <a:off x="2411760" y="2888940"/>
            <a:ext cx="252028" cy="252437"/>
          </a:xfrm>
          <a:prstGeom prst="ellipse">
            <a:avLst/>
          </a:prstGeom>
          <a:solidFill>
            <a:srgbClr val="FFFF00"/>
          </a:solidFill>
          <a:ln w="9525" cap="flat" cmpd="sng" algn="ctr">
            <a:solidFill>
              <a:srgbClr val="FF090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FF0000"/>
                </a:solidFill>
                <a:effectLst/>
                <a:latin typeface="FrutigerNext LT Regular" pitchFamily="34" charset="0"/>
                <a:ea typeface="宋体" pitchFamily="2" charset="-122"/>
              </a:rPr>
              <a:t>6</a:t>
            </a:r>
          </a:p>
        </p:txBody>
      </p:sp>
    </p:spTree>
    <p:extLst>
      <p:ext uri="{BB962C8B-B14F-4D97-AF65-F5344CB8AC3E}">
        <p14:creationId xmlns:p14="http://schemas.microsoft.com/office/powerpoint/2010/main" val="1384563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终端链接线</a:t>
            </a:r>
            <a:endParaRPr lang="en-US" dirty="0"/>
          </a:p>
        </p:txBody>
      </p:sp>
      <p:sp>
        <p:nvSpPr>
          <p:cNvPr id="3" name="文本占位符 2"/>
          <p:cNvSpPr>
            <a:spLocks noGrp="1"/>
          </p:cNvSpPr>
          <p:nvPr>
            <p:ph type="body" sz="quarter" idx="10"/>
          </p:nvPr>
        </p:nvSpPr>
        <p:spPr/>
        <p:txBody>
          <a:bodyPr/>
          <a:lstStyle/>
          <a:p>
            <a:r>
              <a:rPr lang="zh-CN" altLang="en-US" smtClean="0"/>
              <a:t>链接键盘、鼠标、显示器等外设。</a:t>
            </a:r>
            <a:endParaRPr lang="en-US" dirty="0"/>
          </a:p>
        </p:txBody>
      </p:sp>
      <p:pic>
        <p:nvPicPr>
          <p:cNvPr id="50178" name="Picture 2"/>
          <p:cNvPicPr>
            <a:picLocks noChangeAspect="1" noChangeArrowheads="1"/>
          </p:cNvPicPr>
          <p:nvPr/>
        </p:nvPicPr>
        <p:blipFill>
          <a:blip r:embed="rId3" cstate="print"/>
          <a:srcRect/>
          <a:stretch>
            <a:fillRect/>
          </a:stretch>
        </p:blipFill>
        <p:spPr bwMode="auto">
          <a:xfrm>
            <a:off x="755650" y="2261448"/>
            <a:ext cx="7848600" cy="3975839"/>
          </a:xfrm>
          <a:prstGeom prst="rect">
            <a:avLst/>
          </a:prstGeom>
          <a:noFill/>
          <a:ln w="9525">
            <a:noFill/>
            <a:miter lim="800000"/>
            <a:headEnd/>
            <a:tailEnd/>
          </a:ln>
        </p:spPr>
      </p:pic>
    </p:spTree>
    <p:extLst>
      <p:ext uri="{BB962C8B-B14F-4D97-AF65-F5344CB8AC3E}">
        <p14:creationId xmlns:p14="http://schemas.microsoft.com/office/powerpoint/2010/main" val="1576334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终端配置</a:t>
            </a:r>
            <a:endParaRPr lang="en-US" dirty="0"/>
          </a:p>
        </p:txBody>
      </p:sp>
      <p:sp>
        <p:nvSpPr>
          <p:cNvPr id="3" name="文本占位符 2"/>
          <p:cNvSpPr>
            <a:spLocks noGrp="1"/>
          </p:cNvSpPr>
          <p:nvPr>
            <p:ph type="body" sz="quarter" idx="10"/>
          </p:nvPr>
        </p:nvSpPr>
        <p:spPr>
          <a:xfrm>
            <a:off x="3353071" y="1401653"/>
            <a:ext cx="3258743" cy="602993"/>
          </a:xfrm>
        </p:spPr>
        <p:txBody>
          <a:bodyPr/>
          <a:lstStyle/>
          <a:p>
            <a:r>
              <a:rPr lang="zh-CN" altLang="en-US" dirty="0" smtClean="0"/>
              <a:t>点击开始</a:t>
            </a:r>
            <a:r>
              <a:rPr lang="en-US" altLang="zh-CN" dirty="0" smtClean="0"/>
              <a:t>&gt;</a:t>
            </a:r>
            <a:r>
              <a:rPr lang="zh-CN" altLang="en-US" dirty="0" smtClean="0"/>
              <a:t>控制中心</a:t>
            </a:r>
            <a:endParaRPr lang="en-US" dirty="0"/>
          </a:p>
        </p:txBody>
      </p:sp>
      <p:pic>
        <p:nvPicPr>
          <p:cNvPr id="49153" name="Picture 1"/>
          <p:cNvPicPr>
            <a:picLocks noChangeAspect="1" noChangeArrowheads="1"/>
          </p:cNvPicPr>
          <p:nvPr/>
        </p:nvPicPr>
        <p:blipFill>
          <a:blip r:embed="rId3" cstate="print"/>
          <a:srcRect/>
          <a:stretch>
            <a:fillRect/>
          </a:stretch>
        </p:blipFill>
        <p:spPr bwMode="auto">
          <a:xfrm>
            <a:off x="1223628" y="1556792"/>
            <a:ext cx="1910151" cy="4560801"/>
          </a:xfrm>
          <a:prstGeom prst="rect">
            <a:avLst/>
          </a:prstGeom>
          <a:noFill/>
          <a:ln w="9525">
            <a:noFill/>
            <a:miter lim="800000"/>
            <a:headEnd/>
            <a:tailEnd/>
          </a:ln>
        </p:spPr>
      </p:pic>
      <p:sp>
        <p:nvSpPr>
          <p:cNvPr id="6" name="TextBox 5"/>
          <p:cNvSpPr txBox="1"/>
          <p:nvPr/>
        </p:nvSpPr>
        <p:spPr bwMode="auto">
          <a:xfrm>
            <a:off x="2915816" y="2456892"/>
            <a:ext cx="2052228" cy="654946"/>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800" dirty="0" smtClean="0">
                <a:solidFill>
                  <a:srgbClr val="000000"/>
                </a:solidFill>
                <a:latin typeface="+mn-lt"/>
                <a:ea typeface="+mn-ea"/>
                <a:cs typeface="Arial" pitchFamily="34" charset="0"/>
              </a:rPr>
              <a:t>按电源键，指示灯为绿色为打开状态</a:t>
            </a:r>
            <a:endParaRPr lang="en-US" sz="1800" dirty="0" smtClean="0">
              <a:solidFill>
                <a:srgbClr val="000000"/>
              </a:solidFill>
              <a:latin typeface="+mn-lt"/>
              <a:ea typeface="+mn-ea"/>
              <a:cs typeface="Arial" pitchFamily="34" charset="0"/>
            </a:endParaRPr>
          </a:p>
        </p:txBody>
      </p:sp>
      <p:pic>
        <p:nvPicPr>
          <p:cNvPr id="51202" name="Picture 2"/>
          <p:cNvPicPr>
            <a:picLocks noChangeAspect="1" noChangeArrowheads="1"/>
          </p:cNvPicPr>
          <p:nvPr/>
        </p:nvPicPr>
        <p:blipFill>
          <a:blip r:embed="rId4" cstate="print"/>
          <a:srcRect/>
          <a:stretch>
            <a:fillRect/>
          </a:stretch>
        </p:blipFill>
        <p:spPr bwMode="auto">
          <a:xfrm>
            <a:off x="5508104" y="2440814"/>
            <a:ext cx="2124236" cy="3280070"/>
          </a:xfrm>
          <a:prstGeom prst="rect">
            <a:avLst/>
          </a:prstGeom>
          <a:noFill/>
          <a:ln w="9525">
            <a:noFill/>
            <a:miter lim="800000"/>
            <a:headEnd/>
            <a:tailEnd/>
          </a:ln>
        </p:spPr>
      </p:pic>
    </p:spTree>
    <p:extLst>
      <p:ext uri="{BB962C8B-B14F-4D97-AF65-F5344CB8AC3E}">
        <p14:creationId xmlns:p14="http://schemas.microsoft.com/office/powerpoint/2010/main" val="3739296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终端配置</a:t>
            </a:r>
            <a:endParaRPr lang="en-US" dirty="0"/>
          </a:p>
        </p:txBody>
      </p:sp>
      <p:sp>
        <p:nvSpPr>
          <p:cNvPr id="3" name="文本占位符 2"/>
          <p:cNvSpPr>
            <a:spLocks noGrp="1"/>
          </p:cNvSpPr>
          <p:nvPr>
            <p:ph type="body" sz="quarter" idx="10"/>
          </p:nvPr>
        </p:nvSpPr>
        <p:spPr/>
        <p:txBody>
          <a:bodyPr/>
          <a:lstStyle/>
          <a:p>
            <a:r>
              <a:rPr lang="zh-CN" altLang="en-US" smtClean="0"/>
              <a:t>选择“云客户端”，设置服务器地址。</a:t>
            </a:r>
            <a:endParaRPr lang="en-US" dirty="0"/>
          </a:p>
        </p:txBody>
      </p:sp>
      <p:pic>
        <p:nvPicPr>
          <p:cNvPr id="52226" name="Picture 2"/>
          <p:cNvPicPr>
            <a:picLocks noChangeAspect="1" noChangeArrowheads="1"/>
          </p:cNvPicPr>
          <p:nvPr/>
        </p:nvPicPr>
        <p:blipFill>
          <a:blip r:embed="rId3" cstate="print"/>
          <a:srcRect/>
          <a:stretch>
            <a:fillRect/>
          </a:stretch>
        </p:blipFill>
        <p:spPr bwMode="auto">
          <a:xfrm>
            <a:off x="811804" y="2024844"/>
            <a:ext cx="7520391" cy="3621310"/>
          </a:xfrm>
          <a:prstGeom prst="rect">
            <a:avLst/>
          </a:prstGeom>
          <a:noFill/>
          <a:ln w="9525">
            <a:noFill/>
            <a:miter lim="800000"/>
            <a:headEnd/>
            <a:tailEnd/>
          </a:ln>
        </p:spPr>
      </p:pic>
    </p:spTree>
    <p:extLst>
      <p:ext uri="{BB962C8B-B14F-4D97-AF65-F5344CB8AC3E}">
        <p14:creationId xmlns:p14="http://schemas.microsoft.com/office/powerpoint/2010/main" val="3584243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终端配置</a:t>
            </a:r>
            <a:endParaRPr lang="en-US" dirty="0"/>
          </a:p>
        </p:txBody>
      </p:sp>
      <p:sp>
        <p:nvSpPr>
          <p:cNvPr id="3" name="文本占位符 2"/>
          <p:cNvSpPr>
            <a:spLocks noGrp="1"/>
          </p:cNvSpPr>
          <p:nvPr>
            <p:ph type="body" sz="quarter" idx="10"/>
          </p:nvPr>
        </p:nvSpPr>
        <p:spPr/>
        <p:txBody>
          <a:bodyPr/>
          <a:lstStyle/>
          <a:p>
            <a:r>
              <a:rPr lang="zh-CN" altLang="en-US" dirty="0" smtClean="0"/>
              <a:t>增加服务器地址。</a:t>
            </a:r>
            <a:endParaRPr lang="en-US" dirty="0"/>
          </a:p>
        </p:txBody>
      </p:sp>
      <p:pic>
        <p:nvPicPr>
          <p:cNvPr id="54274" name="Picture 2"/>
          <p:cNvPicPr>
            <a:picLocks noChangeAspect="1" noChangeArrowheads="1"/>
          </p:cNvPicPr>
          <p:nvPr/>
        </p:nvPicPr>
        <p:blipFill>
          <a:blip r:embed="rId3" cstate="print"/>
          <a:srcRect/>
          <a:stretch>
            <a:fillRect/>
          </a:stretch>
        </p:blipFill>
        <p:spPr bwMode="auto">
          <a:xfrm>
            <a:off x="1209675" y="1952836"/>
            <a:ext cx="6926721" cy="4218114"/>
          </a:xfrm>
          <a:prstGeom prst="rect">
            <a:avLst/>
          </a:prstGeom>
          <a:noFill/>
          <a:ln w="9525">
            <a:noFill/>
            <a:miter lim="800000"/>
            <a:headEnd/>
            <a:tailEnd/>
          </a:ln>
        </p:spPr>
      </p:pic>
    </p:spTree>
    <p:extLst>
      <p:ext uri="{BB962C8B-B14F-4D97-AF65-F5344CB8AC3E}">
        <p14:creationId xmlns:p14="http://schemas.microsoft.com/office/powerpoint/2010/main" val="2000165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mtClean="0"/>
              <a:t>学完本课程后，您将能够</a:t>
            </a:r>
            <a:r>
              <a:rPr lang="en-US" altLang="zh-CN" smtClean="0"/>
              <a:t>:</a:t>
            </a:r>
          </a:p>
          <a:p>
            <a:pPr lvl="1"/>
            <a:r>
              <a:rPr lang="zh-CN" altLang="en-US" smtClean="0"/>
              <a:t>掌握华为瘦终端、软终端和移动终端的配置方法</a:t>
            </a:r>
            <a:endParaRPr lang="en-US" altLang="zh-CN" smtClean="0"/>
          </a:p>
          <a:p>
            <a:pPr lvl="1"/>
            <a:r>
              <a:rPr lang="zh-CN" altLang="en-US" smtClean="0"/>
              <a:t>掌握虚拟桌面</a:t>
            </a:r>
            <a:r>
              <a:rPr lang="en-US" altLang="zh-CN" smtClean="0"/>
              <a:t>Access Lock</a:t>
            </a:r>
            <a:r>
              <a:rPr lang="zh-CN" altLang="en-US" smtClean="0"/>
              <a:t>功能</a:t>
            </a:r>
            <a:endParaRPr lang="en-US" altLang="zh-CN" smtClean="0"/>
          </a:p>
          <a:p>
            <a:pPr lvl="1"/>
            <a:r>
              <a:rPr lang="zh-CN" altLang="en-US" smtClean="0"/>
              <a:t>熟悉</a:t>
            </a:r>
            <a:r>
              <a:rPr lang="en-US" altLang="zh-CN" smtClean="0"/>
              <a:t>TCM</a:t>
            </a:r>
            <a:r>
              <a:rPr lang="zh-CN" altLang="en-US" smtClean="0"/>
              <a:t>系统的功能模块</a:t>
            </a:r>
            <a:endParaRPr lang="en-US" altLang="zh-CN" smtClean="0"/>
          </a:p>
          <a:p>
            <a:pPr lvl="1"/>
            <a:r>
              <a:rPr lang="zh-CN" altLang="en-US" smtClean="0"/>
              <a:t>熟悉</a:t>
            </a:r>
            <a:r>
              <a:rPr lang="en-US" altLang="zh-CN" smtClean="0"/>
              <a:t>TCM</a:t>
            </a:r>
            <a:r>
              <a:rPr lang="zh-CN" altLang="en-US" smtClean="0"/>
              <a:t>系统的操作界面与功能配置</a:t>
            </a:r>
            <a:endParaRPr lang="en-US" altLang="zh-CN" smtClean="0"/>
          </a:p>
          <a:p>
            <a:pPr lvl="1"/>
            <a:endParaRPr lang="en-US" altLang="zh-CN" smtClean="0"/>
          </a:p>
          <a:p>
            <a:pPr lvl="1"/>
            <a:endParaRPr lang="en-US" altLang="zh-CN" smtClean="0"/>
          </a:p>
          <a:p>
            <a:pPr lvl="1"/>
            <a:endParaRPr lang="zh-CN" altLang="en-US" smtClean="0"/>
          </a:p>
          <a:p>
            <a:endParaRPr lang="zh-CN" altLang="en-US" dirty="0"/>
          </a:p>
        </p:txBody>
      </p:sp>
    </p:spTree>
    <p:extLst>
      <p:ext uri="{BB962C8B-B14F-4D97-AF65-F5344CB8AC3E}">
        <p14:creationId xmlns:p14="http://schemas.microsoft.com/office/powerpoint/2010/main" val="602259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登录虚拟机</a:t>
            </a:r>
            <a:endParaRPr lang="en-US" dirty="0"/>
          </a:p>
        </p:txBody>
      </p:sp>
      <p:sp>
        <p:nvSpPr>
          <p:cNvPr id="3" name="文本占位符 2"/>
          <p:cNvSpPr>
            <a:spLocks noGrp="1"/>
          </p:cNvSpPr>
          <p:nvPr>
            <p:ph type="body" sz="quarter" idx="10"/>
          </p:nvPr>
        </p:nvSpPr>
        <p:spPr/>
        <p:txBody>
          <a:bodyPr/>
          <a:lstStyle/>
          <a:p>
            <a:r>
              <a:rPr lang="zh-CN" altLang="en-US" smtClean="0"/>
              <a:t>输入用户名及密码，点击“登录”进入虚拟机列表界面，点击        登录虚拟机。</a:t>
            </a:r>
            <a:endParaRPr lang="en-US" dirty="0"/>
          </a:p>
        </p:txBody>
      </p:sp>
      <p:pic>
        <p:nvPicPr>
          <p:cNvPr id="55298" name="Picture 2"/>
          <p:cNvPicPr>
            <a:picLocks noChangeAspect="1" noChangeArrowheads="1"/>
          </p:cNvPicPr>
          <p:nvPr/>
        </p:nvPicPr>
        <p:blipFill>
          <a:blip r:embed="rId3" cstate="print"/>
          <a:srcRect/>
          <a:stretch>
            <a:fillRect/>
          </a:stretch>
        </p:blipFill>
        <p:spPr bwMode="auto">
          <a:xfrm>
            <a:off x="755650" y="2622401"/>
            <a:ext cx="4838700" cy="2362200"/>
          </a:xfrm>
          <a:prstGeom prst="rect">
            <a:avLst/>
          </a:prstGeom>
          <a:noFill/>
          <a:ln w="9525">
            <a:noFill/>
            <a:miter lim="800000"/>
            <a:headEnd/>
            <a:tailEnd/>
          </a:ln>
        </p:spPr>
      </p:pic>
      <p:pic>
        <p:nvPicPr>
          <p:cNvPr id="55299" name="Picture 3"/>
          <p:cNvPicPr>
            <a:picLocks noChangeAspect="1" noChangeArrowheads="1"/>
          </p:cNvPicPr>
          <p:nvPr/>
        </p:nvPicPr>
        <p:blipFill>
          <a:blip r:embed="rId4" cstate="print"/>
          <a:srcRect/>
          <a:stretch>
            <a:fillRect/>
          </a:stretch>
        </p:blipFill>
        <p:spPr bwMode="auto">
          <a:xfrm>
            <a:off x="5868144" y="2622401"/>
            <a:ext cx="2476500" cy="2390775"/>
          </a:xfrm>
          <a:prstGeom prst="rect">
            <a:avLst/>
          </a:prstGeom>
          <a:noFill/>
          <a:ln w="9525">
            <a:noFill/>
            <a:miter lim="800000"/>
            <a:headEnd/>
            <a:tailEnd/>
          </a:ln>
        </p:spPr>
      </p:pic>
      <p:pic>
        <p:nvPicPr>
          <p:cNvPr id="55300" name="Picture 4"/>
          <p:cNvPicPr>
            <a:picLocks noChangeAspect="1" noChangeArrowheads="1"/>
          </p:cNvPicPr>
          <p:nvPr/>
        </p:nvPicPr>
        <p:blipFill>
          <a:blip r:embed="rId5" cstate="print"/>
          <a:srcRect/>
          <a:stretch>
            <a:fillRect/>
          </a:stretch>
        </p:blipFill>
        <p:spPr bwMode="auto">
          <a:xfrm>
            <a:off x="1439652" y="1988840"/>
            <a:ext cx="409575" cy="352425"/>
          </a:xfrm>
          <a:prstGeom prst="rect">
            <a:avLst/>
          </a:prstGeom>
          <a:noFill/>
          <a:ln w="9525">
            <a:noFill/>
            <a:miter lim="800000"/>
            <a:headEnd/>
            <a:tailEnd/>
          </a:ln>
        </p:spPr>
      </p:pic>
    </p:spTree>
    <p:extLst>
      <p:ext uri="{BB962C8B-B14F-4D97-AF65-F5344CB8AC3E}">
        <p14:creationId xmlns:p14="http://schemas.microsoft.com/office/powerpoint/2010/main" val="1762314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buClr>
                <a:schemeClr val="bg1">
                  <a:lumMod val="50000"/>
                </a:schemeClr>
              </a:buClr>
            </a:pPr>
            <a:r>
              <a:rPr lang="zh-CN" altLang="en-US" dirty="0" smtClean="0">
                <a:solidFill>
                  <a:schemeClr val="bg1">
                    <a:lumMod val="50000"/>
                  </a:schemeClr>
                </a:solidFill>
              </a:rPr>
              <a:t>桌面云终端介绍</a:t>
            </a:r>
            <a:endParaRPr lang="en-US" altLang="zh-CN" dirty="0" smtClean="0">
              <a:solidFill>
                <a:schemeClr val="bg1">
                  <a:lumMod val="50000"/>
                </a:schemeClr>
              </a:solidFill>
            </a:endParaRPr>
          </a:p>
          <a:p>
            <a:r>
              <a:rPr lang="en-US" altLang="zh-CN" b="1" dirty="0" smtClean="0"/>
              <a:t>Access </a:t>
            </a:r>
            <a:r>
              <a:rPr lang="en-US" altLang="zh-CN" b="1" dirty="0"/>
              <a:t>Lock</a:t>
            </a:r>
            <a:r>
              <a:rPr lang="zh-CN" altLang="en-US" b="1" dirty="0" smtClean="0"/>
              <a:t>特性介绍</a:t>
            </a:r>
            <a:endParaRPr lang="en-US" altLang="zh-CN" b="1" dirty="0" smtClean="0"/>
          </a:p>
          <a:p>
            <a:pPr>
              <a:buClr>
                <a:schemeClr val="bg1">
                  <a:lumMod val="50000"/>
                </a:schemeClr>
              </a:buClr>
            </a:pPr>
            <a:r>
              <a:rPr lang="zh-CN" altLang="en-US" dirty="0">
                <a:solidFill>
                  <a:schemeClr val="bg1">
                    <a:lumMod val="50000"/>
                  </a:schemeClr>
                </a:solidFill>
              </a:rPr>
              <a:t>终端管理系统介绍</a:t>
            </a:r>
            <a:endParaRPr lang="en-US" altLang="zh-CN" dirty="0">
              <a:solidFill>
                <a:schemeClr val="bg1">
                  <a:lumMod val="50000"/>
                </a:schemeClr>
              </a:solidFill>
            </a:endParaRPr>
          </a:p>
          <a:p>
            <a:pPr>
              <a:buClr>
                <a:schemeClr val="bg1">
                  <a:lumMod val="50000"/>
                </a:schemeClr>
              </a:buClr>
            </a:pPr>
            <a:r>
              <a:rPr lang="zh-CN" altLang="en-US" dirty="0">
                <a:solidFill>
                  <a:schemeClr val="bg1">
                    <a:lumMod val="50000"/>
                  </a:schemeClr>
                </a:solidFill>
              </a:rPr>
              <a:t>终端管理系统操作方式</a:t>
            </a:r>
            <a:endParaRPr lang="en-US" altLang="zh-CN" dirty="0">
              <a:solidFill>
                <a:schemeClr val="bg1">
                  <a:lumMod val="50000"/>
                </a:schemeClr>
              </a:solidFill>
            </a:endParaRPr>
          </a:p>
          <a:p>
            <a:pPr marL="401637" lvl="1" indent="0">
              <a:buNone/>
            </a:pPr>
            <a:endParaRPr lang="zh-CN" altLang="en-US" dirty="0"/>
          </a:p>
        </p:txBody>
      </p:sp>
    </p:spTree>
    <p:extLst>
      <p:ext uri="{BB962C8B-B14F-4D97-AF65-F5344CB8AC3E}">
        <p14:creationId xmlns:p14="http://schemas.microsoft.com/office/powerpoint/2010/main" val="2695589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Access Lock</a:t>
            </a:r>
            <a:r>
              <a:rPr lang="zh-CN" altLang="en-US" smtClean="0"/>
              <a:t>特性简介</a:t>
            </a:r>
            <a:endParaRPr lang="zh-CN" altLang="en-US" dirty="0"/>
          </a:p>
        </p:txBody>
      </p:sp>
      <p:sp>
        <p:nvSpPr>
          <p:cNvPr id="3" name="文本占位符 2"/>
          <p:cNvSpPr>
            <a:spLocks noGrp="1"/>
          </p:cNvSpPr>
          <p:nvPr>
            <p:ph type="body" sz="quarter" idx="10"/>
          </p:nvPr>
        </p:nvSpPr>
        <p:spPr/>
        <p:txBody>
          <a:bodyPr/>
          <a:lstStyle/>
          <a:p>
            <a:r>
              <a:rPr lang="en-US" altLang="zh-CN" dirty="0" smtClean="0"/>
              <a:t>Access Lock</a:t>
            </a:r>
            <a:r>
              <a:rPr lang="zh-CN" altLang="en-US" dirty="0" smtClean="0"/>
              <a:t>是为了达到与“</a:t>
            </a:r>
            <a:r>
              <a:rPr lang="en-US" altLang="zh-CN" dirty="0" smtClean="0"/>
              <a:t>PC</a:t>
            </a:r>
            <a:r>
              <a:rPr lang="zh-CN" altLang="en-US" dirty="0" smtClean="0"/>
              <a:t>开机登录体验一致”而推出的特性，该虚拟桌面下，用户唯一要做的就是打开</a:t>
            </a:r>
            <a:r>
              <a:rPr lang="en-US" altLang="zh-CN" dirty="0" smtClean="0"/>
              <a:t>TC</a:t>
            </a:r>
            <a:r>
              <a:rPr lang="zh-CN" altLang="en-US" dirty="0" smtClean="0"/>
              <a:t>电源，就可以直接使用远程虚拟桌面。</a:t>
            </a:r>
          </a:p>
          <a:p>
            <a:endParaRPr lang="en-US" altLang="zh-CN" dirty="0" smtClean="0"/>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943663148"/>
              </p:ext>
            </p:extLst>
          </p:nvPr>
        </p:nvGraphicFramePr>
        <p:xfrm>
          <a:off x="755649" y="3020687"/>
          <a:ext cx="7848600" cy="1324248"/>
        </p:xfrm>
        <a:graphic>
          <a:graphicData uri="http://schemas.openxmlformats.org/drawingml/2006/table">
            <a:tbl>
              <a:tblPr/>
              <a:tblGrid>
                <a:gridCol w="3168278"/>
                <a:gridCol w="4680322"/>
              </a:tblGrid>
              <a:tr h="432000">
                <a:tc>
                  <a:txBody>
                    <a:bodyPr/>
                    <a:lstStyle/>
                    <a:p>
                      <a:pPr algn="ctr">
                        <a:lnSpc>
                          <a:spcPct val="140000"/>
                        </a:lnSpc>
                      </a:pPr>
                      <a:r>
                        <a:rPr lang="zh-CN" altLang="en-US" b="1" dirty="0">
                          <a:latin typeface="+mn-lt"/>
                          <a:ea typeface="+mn-ea"/>
                        </a:rPr>
                        <a:t>部署</a:t>
                      </a:r>
                      <a:r>
                        <a:rPr lang="en-US" b="1" dirty="0">
                          <a:latin typeface="+mn-lt"/>
                          <a:ea typeface="+mn-ea"/>
                        </a:rPr>
                        <a:t>Access Lock</a:t>
                      </a:r>
                      <a:r>
                        <a:rPr lang="zh-CN" altLang="en-US" b="1" dirty="0">
                          <a:latin typeface="+mn-lt"/>
                          <a:ea typeface="+mn-ea"/>
                        </a:rPr>
                        <a:t>特性前</a:t>
                      </a:r>
                    </a:p>
                  </a:txBody>
                  <a:tcPr marL="38100" marR="38100" marT="38100" marB="3810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lnSpc>
                          <a:spcPct val="140000"/>
                        </a:lnSpc>
                      </a:pPr>
                      <a:r>
                        <a:rPr lang="zh-CN" altLang="en-US" b="1" dirty="0">
                          <a:latin typeface="+mn-lt"/>
                          <a:ea typeface="+mn-ea"/>
                        </a:rPr>
                        <a:t>部署</a:t>
                      </a:r>
                      <a:r>
                        <a:rPr lang="en-US" b="1" dirty="0">
                          <a:latin typeface="+mn-lt"/>
                          <a:ea typeface="+mn-ea"/>
                        </a:rPr>
                        <a:t>Access Lock</a:t>
                      </a:r>
                      <a:r>
                        <a:rPr lang="zh-CN" altLang="en-US" b="1" dirty="0">
                          <a:latin typeface="+mn-lt"/>
                          <a:ea typeface="+mn-ea"/>
                        </a:rPr>
                        <a:t>特性后</a:t>
                      </a:r>
                    </a:p>
                  </a:txBody>
                  <a:tcPr marL="38100" marR="38100" marT="38100" marB="3810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432000">
                <a:tc>
                  <a:txBody>
                    <a:bodyPr/>
                    <a:lstStyle/>
                    <a:p>
                      <a:pPr algn="l">
                        <a:lnSpc>
                          <a:spcPct val="140000"/>
                        </a:lnSpc>
                      </a:pPr>
                      <a:r>
                        <a:rPr lang="zh-CN" altLang="en-US" sz="1600" dirty="0">
                          <a:latin typeface="+mn-lt"/>
                          <a:ea typeface="+mn-ea"/>
                        </a:rPr>
                        <a:t>可以访问</a:t>
                      </a:r>
                      <a:r>
                        <a:rPr lang="en-US" altLang="zh-CN" sz="1600" dirty="0">
                          <a:latin typeface="+mn-lt"/>
                          <a:ea typeface="+mn-ea"/>
                        </a:rPr>
                        <a:t>PC</a:t>
                      </a:r>
                      <a:r>
                        <a:rPr lang="zh-CN" altLang="en-US" sz="1600" dirty="0">
                          <a:latin typeface="+mn-lt"/>
                          <a:ea typeface="+mn-ea"/>
                        </a:rPr>
                        <a:t>的任务栏和开始菜单</a:t>
                      </a:r>
                    </a:p>
                  </a:txBody>
                  <a:tcPr marL="38100" marR="38100" marT="38100" marB="38100" anchor="ctr">
                    <a:lnL w="28575" cap="flat" cmpd="sng" algn="ctr">
                      <a:solidFill>
                        <a:schemeClr val="tx1"/>
                      </a:solidFill>
                      <a:prstDash val="solid"/>
                      <a:round/>
                      <a:headEnd type="none" w="med" len="med"/>
                      <a:tailEnd type="none" w="med" len="med"/>
                    </a:lnL>
                  </a:tcPr>
                </a:tc>
                <a:tc>
                  <a:txBody>
                    <a:bodyPr/>
                    <a:lstStyle/>
                    <a:p>
                      <a:pPr algn="l">
                        <a:lnSpc>
                          <a:spcPct val="140000"/>
                        </a:lnSpc>
                      </a:pPr>
                      <a:r>
                        <a:rPr lang="zh-CN" altLang="en-US" sz="1600" dirty="0">
                          <a:latin typeface="+mn-lt"/>
                          <a:ea typeface="+mn-ea"/>
                        </a:rPr>
                        <a:t>无法访问</a:t>
                      </a:r>
                      <a:r>
                        <a:rPr lang="en-US" altLang="zh-CN" sz="1600" dirty="0">
                          <a:latin typeface="+mn-lt"/>
                          <a:ea typeface="+mn-ea"/>
                        </a:rPr>
                        <a:t>PC</a:t>
                      </a:r>
                      <a:r>
                        <a:rPr lang="zh-CN" altLang="en-US" sz="1600" dirty="0">
                          <a:latin typeface="+mn-lt"/>
                          <a:ea typeface="+mn-ea"/>
                        </a:rPr>
                        <a:t>的任务栏和开始菜单</a:t>
                      </a:r>
                    </a:p>
                  </a:txBody>
                  <a:tcPr marL="38100" marR="38100" marT="38100" marB="38100" anchor="ctr">
                    <a:lnR w="28575" cap="flat" cmpd="sng" algn="ctr">
                      <a:solidFill>
                        <a:schemeClr val="tx1"/>
                      </a:solidFill>
                      <a:prstDash val="solid"/>
                      <a:round/>
                      <a:headEnd type="none" w="med" len="med"/>
                      <a:tailEnd type="none" w="med" len="med"/>
                    </a:lnR>
                  </a:tcPr>
                </a:tc>
              </a:tr>
              <a:tr h="432000">
                <a:tc>
                  <a:txBody>
                    <a:bodyPr/>
                    <a:lstStyle/>
                    <a:p>
                      <a:pPr algn="l">
                        <a:lnSpc>
                          <a:spcPct val="140000"/>
                        </a:lnSpc>
                      </a:pPr>
                      <a:r>
                        <a:rPr lang="zh-CN" altLang="en-US" sz="1600" dirty="0">
                          <a:latin typeface="+mn-lt"/>
                          <a:ea typeface="+mn-ea"/>
                        </a:rPr>
                        <a:t>登录</a:t>
                      </a:r>
                      <a:r>
                        <a:rPr lang="en-US" altLang="zh-CN" sz="1600" dirty="0">
                          <a:latin typeface="+mn-lt"/>
                          <a:ea typeface="+mn-ea"/>
                        </a:rPr>
                        <a:t>PC</a:t>
                      </a:r>
                      <a:r>
                        <a:rPr lang="zh-CN" altLang="en-US" sz="1600" dirty="0">
                          <a:latin typeface="+mn-lt"/>
                          <a:ea typeface="+mn-ea"/>
                        </a:rPr>
                        <a:t>后可看到桌面背景图</a:t>
                      </a:r>
                    </a:p>
                  </a:txBody>
                  <a:tcPr marL="38100" marR="38100" marT="38100" marB="3810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l">
                        <a:lnSpc>
                          <a:spcPct val="140000"/>
                        </a:lnSpc>
                      </a:pPr>
                      <a:r>
                        <a:rPr lang="zh-CN" altLang="en-US" sz="1600" dirty="0">
                          <a:latin typeface="+mn-lt"/>
                          <a:ea typeface="+mn-ea"/>
                        </a:rPr>
                        <a:t>登录</a:t>
                      </a:r>
                      <a:r>
                        <a:rPr lang="en-US" altLang="zh-CN" sz="1600" dirty="0">
                          <a:latin typeface="+mn-lt"/>
                          <a:ea typeface="+mn-ea"/>
                        </a:rPr>
                        <a:t>PC</a:t>
                      </a:r>
                      <a:r>
                        <a:rPr lang="zh-CN" altLang="en-US" sz="1600" dirty="0">
                          <a:latin typeface="+mn-lt"/>
                          <a:ea typeface="+mn-ea"/>
                        </a:rPr>
                        <a:t>后直接进入</a:t>
                      </a:r>
                      <a:r>
                        <a:rPr lang="en-US" altLang="zh-CN" sz="1600" dirty="0">
                          <a:latin typeface="+mn-lt"/>
                          <a:ea typeface="+mn-ea"/>
                        </a:rPr>
                        <a:t>WI</a:t>
                      </a:r>
                      <a:r>
                        <a:rPr lang="zh-CN" altLang="en-US" sz="1600" dirty="0">
                          <a:latin typeface="+mn-lt"/>
                          <a:ea typeface="+mn-ea"/>
                        </a:rPr>
                        <a:t>的登录界面</a:t>
                      </a:r>
                    </a:p>
                  </a:txBody>
                  <a:tcPr marL="38100" marR="38100" marT="38100" marB="3810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129633691"/>
              </p:ext>
            </p:extLst>
          </p:nvPr>
        </p:nvGraphicFramePr>
        <p:xfrm>
          <a:off x="755650" y="4778661"/>
          <a:ext cx="7848600" cy="1296000"/>
        </p:xfrm>
        <a:graphic>
          <a:graphicData uri="http://schemas.openxmlformats.org/drawingml/2006/table">
            <a:tbl>
              <a:tblPr/>
              <a:tblGrid>
                <a:gridCol w="3168278"/>
                <a:gridCol w="4680322"/>
              </a:tblGrid>
              <a:tr h="432000">
                <a:tc>
                  <a:txBody>
                    <a:bodyPr/>
                    <a:lstStyle/>
                    <a:p>
                      <a:pPr algn="ctr"/>
                      <a:r>
                        <a:rPr lang="zh-CN" altLang="en-US" b="1" dirty="0">
                          <a:latin typeface="+mn-lt"/>
                          <a:ea typeface="+mn-ea"/>
                        </a:rPr>
                        <a:t>应用场景</a:t>
                      </a:r>
                    </a:p>
                  </a:txBody>
                  <a:tcPr marL="38100" marR="38100" marT="38100" marB="3810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b="1" dirty="0">
                          <a:latin typeface="+mn-lt"/>
                          <a:ea typeface="+mn-ea"/>
                        </a:rPr>
                        <a:t>支持的操作系统类型</a:t>
                      </a:r>
                    </a:p>
                  </a:txBody>
                  <a:tcPr marL="38100" marR="38100" marT="38100" marB="3810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432000">
                <a:tc>
                  <a:txBody>
                    <a:bodyPr/>
                    <a:lstStyle/>
                    <a:p>
                      <a:r>
                        <a:rPr lang="zh-CN" altLang="en-US" sz="1600" dirty="0">
                          <a:latin typeface="+mn-lt"/>
                          <a:ea typeface="+mn-ea"/>
                        </a:rPr>
                        <a:t>虚拟机操作系统</a:t>
                      </a:r>
                    </a:p>
                  </a:txBody>
                  <a:tcPr marL="38100" marR="38100" marT="38100" marB="38100" anchor="ctr">
                    <a:lnL w="28575" cap="flat" cmpd="sng" algn="ctr">
                      <a:solidFill>
                        <a:schemeClr val="tx1"/>
                      </a:solidFill>
                      <a:prstDash val="solid"/>
                      <a:round/>
                      <a:headEnd type="none" w="med" len="med"/>
                      <a:tailEnd type="none" w="med" len="med"/>
                    </a:lnL>
                  </a:tcPr>
                </a:tc>
                <a:tc>
                  <a:txBody>
                    <a:bodyPr/>
                    <a:lstStyle/>
                    <a:p>
                      <a:r>
                        <a:rPr lang="en-US" sz="1600" dirty="0">
                          <a:latin typeface="+mn-lt"/>
                          <a:ea typeface="+mn-ea"/>
                        </a:rPr>
                        <a:t>Windows XP 32bit 、Windows7 32bit/64bit </a:t>
                      </a:r>
                    </a:p>
                  </a:txBody>
                  <a:tcPr marL="38100" marR="38100" marT="38100" marB="38100" anchor="ctr">
                    <a:lnR w="28575" cap="flat" cmpd="sng" algn="ctr">
                      <a:solidFill>
                        <a:schemeClr val="tx1"/>
                      </a:solidFill>
                      <a:prstDash val="solid"/>
                      <a:round/>
                      <a:headEnd type="none" w="med" len="med"/>
                      <a:tailEnd type="none" w="med" len="med"/>
                    </a:lnR>
                  </a:tcPr>
                </a:tc>
              </a:tr>
              <a:tr h="432000">
                <a:tc>
                  <a:txBody>
                    <a:bodyPr/>
                    <a:lstStyle/>
                    <a:p>
                      <a:r>
                        <a:rPr lang="en-US" sz="1600" dirty="0">
                          <a:latin typeface="+mn-lt"/>
                          <a:ea typeface="+mn-ea"/>
                        </a:rPr>
                        <a:t>PC</a:t>
                      </a:r>
                      <a:r>
                        <a:rPr lang="zh-CN" altLang="en-US" sz="1600" dirty="0">
                          <a:latin typeface="+mn-lt"/>
                          <a:ea typeface="+mn-ea"/>
                        </a:rPr>
                        <a:t>操作系统</a:t>
                      </a:r>
                    </a:p>
                  </a:txBody>
                  <a:tcPr marL="38100" marR="38100" marT="38100" marB="3810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r>
                        <a:rPr lang="en-US" sz="1600" dirty="0">
                          <a:latin typeface="+mn-lt"/>
                          <a:ea typeface="+mn-ea"/>
                        </a:rPr>
                        <a:t>Windows XP 32bit、Windows7 32bit</a:t>
                      </a:r>
                    </a:p>
                  </a:txBody>
                  <a:tcPr marL="38100" marR="38100" marT="38100" marB="3810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47652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安装</a:t>
            </a:r>
            <a:r>
              <a:rPr lang="en-US" altLang="zh-CN" smtClean="0"/>
              <a:t>Access Lock</a:t>
            </a:r>
            <a:r>
              <a:rPr lang="zh-CN" altLang="en-US" smtClean="0"/>
              <a:t>软件</a:t>
            </a:r>
            <a:endParaRPr lang="zh-CN" altLang="en-US" dirty="0"/>
          </a:p>
        </p:txBody>
      </p:sp>
      <p:sp>
        <p:nvSpPr>
          <p:cNvPr id="3" name="文本占位符 2"/>
          <p:cNvSpPr>
            <a:spLocks noGrp="1"/>
          </p:cNvSpPr>
          <p:nvPr>
            <p:ph type="body" sz="quarter" idx="10"/>
          </p:nvPr>
        </p:nvSpPr>
        <p:spPr/>
        <p:txBody>
          <a:bodyPr/>
          <a:lstStyle/>
          <a:p>
            <a:r>
              <a:rPr lang="en-US" altLang="zh-CN" sz="2000" smtClean="0"/>
              <a:t>“AccessLock_Win.msi”</a:t>
            </a:r>
            <a:r>
              <a:rPr lang="zh-CN" altLang="en-US" sz="2000" smtClean="0"/>
              <a:t>：限制用户使用</a:t>
            </a:r>
            <a:r>
              <a:rPr lang="en-US" altLang="zh-CN" sz="2000" smtClean="0"/>
              <a:t>PC</a:t>
            </a:r>
            <a:r>
              <a:rPr lang="zh-CN" altLang="en-US" sz="2000" smtClean="0"/>
              <a:t>的本地资源。</a:t>
            </a:r>
            <a:endParaRPr lang="en-US" altLang="zh-CN" sz="2000" smtClean="0"/>
          </a:p>
          <a:p>
            <a:r>
              <a:rPr lang="zh-CN" altLang="en-US" sz="2000" smtClean="0"/>
              <a:t>安装</a:t>
            </a:r>
            <a:r>
              <a:rPr lang="en-US" altLang="zh-CN" sz="2000" smtClean="0"/>
              <a:t>Access Lock</a:t>
            </a:r>
            <a:r>
              <a:rPr lang="zh-CN" altLang="en-US" sz="2000" smtClean="0"/>
              <a:t>之前需先完成</a:t>
            </a:r>
            <a:r>
              <a:rPr lang="en-US" altLang="zh-CN" sz="2000" smtClean="0"/>
              <a:t>AccessClient</a:t>
            </a:r>
            <a:r>
              <a:rPr lang="zh-CN" altLang="en-US" sz="2000" smtClean="0"/>
              <a:t>安装。</a:t>
            </a:r>
          </a:p>
          <a:p>
            <a:r>
              <a:rPr lang="zh-CN" altLang="en-US" sz="2000" smtClean="0"/>
              <a:t>必须以管理员账号登录安装软件。</a:t>
            </a:r>
            <a:endParaRPr lang="en-US" altLang="zh-CN" sz="2000" smtClean="0"/>
          </a:p>
          <a:p>
            <a:endParaRPr lang="zh-CN" altLang="en-US" sz="2000" dirty="0"/>
          </a:p>
        </p:txBody>
      </p:sp>
      <p:pic>
        <p:nvPicPr>
          <p:cNvPr id="109572" name="Picture 4"/>
          <p:cNvPicPr>
            <a:picLocks noChangeAspect="1" noChangeArrowheads="1"/>
          </p:cNvPicPr>
          <p:nvPr/>
        </p:nvPicPr>
        <p:blipFill>
          <a:blip r:embed="rId3" cstate="print"/>
          <a:srcRect/>
          <a:stretch>
            <a:fillRect/>
          </a:stretch>
        </p:blipFill>
        <p:spPr bwMode="auto">
          <a:xfrm>
            <a:off x="1853919" y="2925453"/>
            <a:ext cx="5580621" cy="3311835"/>
          </a:xfrm>
          <a:prstGeom prst="rect">
            <a:avLst/>
          </a:prstGeom>
          <a:noFill/>
          <a:ln w="9525">
            <a:noFill/>
            <a:miter lim="800000"/>
            <a:headEnd/>
            <a:tailEnd/>
          </a:ln>
        </p:spPr>
      </p:pic>
    </p:spTree>
    <p:extLst>
      <p:ext uri="{BB962C8B-B14F-4D97-AF65-F5344CB8AC3E}">
        <p14:creationId xmlns:p14="http://schemas.microsoft.com/office/powerpoint/2010/main" val="3584013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配置</a:t>
            </a:r>
            <a:r>
              <a:rPr lang="en-US" altLang="zh-CN" smtClean="0"/>
              <a:t>Access Lock</a:t>
            </a:r>
            <a:endParaRPr lang="zh-CN" altLang="en-US" dirty="0"/>
          </a:p>
        </p:txBody>
      </p:sp>
      <p:sp>
        <p:nvSpPr>
          <p:cNvPr id="3" name="文本占位符 2"/>
          <p:cNvSpPr>
            <a:spLocks noGrp="1"/>
          </p:cNvSpPr>
          <p:nvPr>
            <p:ph type="body" sz="quarter" idx="10"/>
          </p:nvPr>
        </p:nvSpPr>
        <p:spPr/>
        <p:txBody>
          <a:bodyPr/>
          <a:lstStyle/>
          <a:p>
            <a:r>
              <a:rPr lang="zh-CN" altLang="en-US" smtClean="0"/>
              <a:t>必须以</a:t>
            </a:r>
            <a:r>
              <a:rPr lang="en-US" altLang="zh-CN" smtClean="0"/>
              <a:t>Administrator</a:t>
            </a:r>
            <a:r>
              <a:rPr lang="zh-CN" altLang="en-US" smtClean="0"/>
              <a:t>用户登录进行相关操作。</a:t>
            </a:r>
            <a:endParaRPr lang="zh-CN" altLang="en-US" dirty="0"/>
          </a:p>
        </p:txBody>
      </p:sp>
      <p:pic>
        <p:nvPicPr>
          <p:cNvPr id="110596" name="Picture 4"/>
          <p:cNvPicPr>
            <a:picLocks noChangeAspect="1" noChangeArrowheads="1"/>
          </p:cNvPicPr>
          <p:nvPr/>
        </p:nvPicPr>
        <p:blipFill>
          <a:blip r:embed="rId3" cstate="print"/>
          <a:srcRect/>
          <a:stretch>
            <a:fillRect/>
          </a:stretch>
        </p:blipFill>
        <p:spPr bwMode="auto">
          <a:xfrm>
            <a:off x="755650" y="1920629"/>
            <a:ext cx="3384302" cy="4280146"/>
          </a:xfrm>
          <a:prstGeom prst="rect">
            <a:avLst/>
          </a:prstGeom>
          <a:noFill/>
          <a:ln w="9525">
            <a:noFill/>
            <a:miter lim="800000"/>
            <a:headEnd/>
            <a:tailEnd/>
          </a:ln>
        </p:spPr>
      </p:pic>
      <p:pic>
        <p:nvPicPr>
          <p:cNvPr id="110597" name="Picture 5"/>
          <p:cNvPicPr>
            <a:picLocks noChangeAspect="1" noChangeArrowheads="1"/>
          </p:cNvPicPr>
          <p:nvPr/>
        </p:nvPicPr>
        <p:blipFill>
          <a:blip r:embed="rId4" cstate="print"/>
          <a:srcRect/>
          <a:stretch>
            <a:fillRect/>
          </a:stretch>
        </p:blipFill>
        <p:spPr bwMode="auto">
          <a:xfrm>
            <a:off x="4283968" y="1916832"/>
            <a:ext cx="4183412" cy="1513334"/>
          </a:xfrm>
          <a:prstGeom prst="rect">
            <a:avLst/>
          </a:prstGeom>
          <a:noFill/>
          <a:ln w="9525">
            <a:noFill/>
            <a:miter lim="800000"/>
            <a:headEnd/>
            <a:tailEnd/>
          </a:ln>
        </p:spPr>
      </p:pic>
      <p:sp>
        <p:nvSpPr>
          <p:cNvPr id="8" name="TextBox 7"/>
          <p:cNvSpPr txBox="1"/>
          <p:nvPr/>
        </p:nvSpPr>
        <p:spPr bwMode="auto">
          <a:xfrm>
            <a:off x="4716016" y="3600667"/>
            <a:ext cx="2088232" cy="593391"/>
          </a:xfrm>
          <a:prstGeom prst="rect">
            <a:avLst/>
          </a:prstGeom>
          <a:noFill/>
          <a:ln w="9525">
            <a:noFill/>
            <a:miter lim="800000"/>
            <a:headEnd/>
            <a:tailEnd/>
          </a:ln>
        </p:spPr>
        <p:txBody>
          <a:bodyPr wrap="square" lIns="99980" tIns="49986" rIns="99980" bIns="49986" rtlCol="0">
            <a:spAutoFit/>
          </a:bodyPr>
          <a:lstStyle/>
          <a:p>
            <a:pPr algn="ctr" defTabSz="1001649" hangingPunct="0"/>
            <a:r>
              <a:rPr lang="zh-CN" altLang="en-US" sz="1600" dirty="0" smtClean="0">
                <a:solidFill>
                  <a:srgbClr val="000000"/>
                </a:solidFill>
                <a:latin typeface="+mn-lt"/>
                <a:ea typeface="+mn-ea"/>
                <a:cs typeface="Arial" pitchFamily="34" charset="0"/>
              </a:rPr>
              <a:t>输入</a:t>
            </a:r>
            <a:r>
              <a:rPr lang="en-US" altLang="zh-CN" sz="1600" dirty="0" smtClean="0">
                <a:solidFill>
                  <a:srgbClr val="000000"/>
                </a:solidFill>
                <a:latin typeface="+mn-lt"/>
                <a:ea typeface="+mn-ea"/>
                <a:cs typeface="Arial" pitchFamily="34" charset="0"/>
              </a:rPr>
              <a:t>WI</a:t>
            </a:r>
            <a:r>
              <a:rPr lang="zh-CN" altLang="en-US" sz="1600" dirty="0" smtClean="0">
                <a:solidFill>
                  <a:srgbClr val="000000"/>
                </a:solidFill>
                <a:latin typeface="+mn-lt"/>
                <a:ea typeface="+mn-ea"/>
                <a:cs typeface="Arial" pitchFamily="34" charset="0"/>
              </a:rPr>
              <a:t>服务器地址，单击</a:t>
            </a:r>
            <a:r>
              <a:rPr lang="en-US" altLang="zh-CN" sz="1600" dirty="0" smtClean="0">
                <a:solidFill>
                  <a:srgbClr val="000000"/>
                </a:solidFill>
                <a:latin typeface="+mn-lt"/>
                <a:ea typeface="+mn-ea"/>
                <a:cs typeface="Arial" pitchFamily="34" charset="0"/>
              </a:rPr>
              <a:t>OK</a:t>
            </a:r>
            <a:r>
              <a:rPr lang="zh-CN" altLang="en-US" sz="1600" dirty="0" smtClean="0">
                <a:solidFill>
                  <a:srgbClr val="000000"/>
                </a:solidFill>
                <a:latin typeface="+mn-lt"/>
                <a:ea typeface="+mn-ea"/>
                <a:cs typeface="Arial" pitchFamily="34" charset="0"/>
              </a:rPr>
              <a:t>确认。</a:t>
            </a:r>
          </a:p>
        </p:txBody>
      </p:sp>
      <p:cxnSp>
        <p:nvCxnSpPr>
          <p:cNvPr id="10" name="直接箭头连接符 9"/>
          <p:cNvCxnSpPr>
            <a:stCxn id="8" idx="0"/>
          </p:cNvCxnSpPr>
          <p:nvPr/>
        </p:nvCxnSpPr>
        <p:spPr bwMode="auto">
          <a:xfrm flipV="1">
            <a:off x="5760132" y="2664563"/>
            <a:ext cx="180020" cy="936104"/>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3182426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调测</a:t>
            </a:r>
            <a:r>
              <a:rPr lang="en-US" altLang="zh-CN" dirty="0" smtClean="0"/>
              <a:t>Access Lock (1/2)</a:t>
            </a:r>
            <a:endParaRPr lang="zh-CN" altLang="en-US" dirty="0"/>
          </a:p>
        </p:txBody>
      </p:sp>
      <p:sp>
        <p:nvSpPr>
          <p:cNvPr id="3" name="文本占位符 2"/>
          <p:cNvSpPr>
            <a:spLocks noGrp="1"/>
          </p:cNvSpPr>
          <p:nvPr>
            <p:ph type="body" sz="quarter" idx="10"/>
          </p:nvPr>
        </p:nvSpPr>
        <p:spPr/>
        <p:txBody>
          <a:bodyPr/>
          <a:lstStyle/>
          <a:p>
            <a:r>
              <a:rPr lang="en-US" altLang="zh-CN" smtClean="0"/>
              <a:t>Access Lock</a:t>
            </a:r>
            <a:r>
              <a:rPr lang="zh-CN" altLang="en-US" smtClean="0"/>
              <a:t>软件配置完成后，切换为非管理员账号登录。</a:t>
            </a:r>
            <a:endParaRPr lang="en-US" altLang="zh-CN" smtClean="0"/>
          </a:p>
          <a:p>
            <a:r>
              <a:rPr lang="zh-CN" altLang="en-US" smtClean="0"/>
              <a:t>登录后若出现安全提示，单击“继续浏览此网站</a:t>
            </a:r>
            <a:r>
              <a:rPr lang="en-US" altLang="zh-CN" smtClean="0"/>
              <a:t>(</a:t>
            </a:r>
            <a:r>
              <a:rPr lang="zh-CN" altLang="en-US" smtClean="0"/>
              <a:t>不推荐</a:t>
            </a:r>
            <a:r>
              <a:rPr lang="en-US" altLang="zh-CN" smtClean="0"/>
              <a:t>)”</a:t>
            </a:r>
            <a:r>
              <a:rPr lang="zh-CN" altLang="en-US" smtClean="0"/>
              <a:t>。 </a:t>
            </a:r>
            <a:endParaRPr lang="en-US" altLang="zh-CN" smtClean="0"/>
          </a:p>
          <a:p>
            <a:endParaRPr lang="zh-CN" altLang="en-US" dirty="0"/>
          </a:p>
        </p:txBody>
      </p:sp>
      <p:pic>
        <p:nvPicPr>
          <p:cNvPr id="111618" name="Picture 2"/>
          <p:cNvPicPr>
            <a:picLocks noChangeAspect="1" noChangeArrowheads="1"/>
          </p:cNvPicPr>
          <p:nvPr/>
        </p:nvPicPr>
        <p:blipFill>
          <a:blip r:embed="rId3" cstate="print"/>
          <a:srcRect/>
          <a:stretch>
            <a:fillRect/>
          </a:stretch>
        </p:blipFill>
        <p:spPr bwMode="auto">
          <a:xfrm>
            <a:off x="772375" y="2636912"/>
            <a:ext cx="2971567" cy="2448272"/>
          </a:xfrm>
          <a:prstGeom prst="rect">
            <a:avLst/>
          </a:prstGeom>
          <a:noFill/>
          <a:ln w="9525">
            <a:noFill/>
            <a:miter lim="800000"/>
            <a:headEnd/>
            <a:tailEnd/>
          </a:ln>
        </p:spPr>
      </p:pic>
      <p:pic>
        <p:nvPicPr>
          <p:cNvPr id="111619" name="Picture 3"/>
          <p:cNvPicPr>
            <a:picLocks noChangeAspect="1" noChangeArrowheads="1"/>
          </p:cNvPicPr>
          <p:nvPr/>
        </p:nvPicPr>
        <p:blipFill>
          <a:blip r:embed="rId4" cstate="print"/>
          <a:srcRect/>
          <a:stretch>
            <a:fillRect/>
          </a:stretch>
        </p:blipFill>
        <p:spPr bwMode="auto">
          <a:xfrm>
            <a:off x="3949025" y="2636912"/>
            <a:ext cx="4644318" cy="2510235"/>
          </a:xfrm>
          <a:prstGeom prst="rect">
            <a:avLst/>
          </a:prstGeom>
          <a:noFill/>
          <a:ln w="9525">
            <a:noFill/>
            <a:miter lim="800000"/>
            <a:headEnd/>
            <a:tailEnd/>
          </a:ln>
        </p:spPr>
      </p:pic>
    </p:spTree>
    <p:extLst>
      <p:ext uri="{BB962C8B-B14F-4D97-AF65-F5344CB8AC3E}">
        <p14:creationId xmlns:p14="http://schemas.microsoft.com/office/powerpoint/2010/main" val="653657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调测</a:t>
            </a:r>
            <a:r>
              <a:rPr lang="en-US" altLang="zh-CN" dirty="0"/>
              <a:t>Access Lock </a:t>
            </a:r>
            <a:r>
              <a:rPr lang="en-US" altLang="zh-CN" dirty="0" smtClean="0"/>
              <a:t>(2/2</a:t>
            </a:r>
            <a:r>
              <a:rPr lang="en-US" altLang="zh-CN" dirty="0"/>
              <a:t>)</a:t>
            </a:r>
            <a:endParaRPr lang="zh-CN" altLang="en-US" dirty="0"/>
          </a:p>
        </p:txBody>
      </p:sp>
      <p:sp>
        <p:nvSpPr>
          <p:cNvPr id="3" name="文本占位符 2"/>
          <p:cNvSpPr>
            <a:spLocks noGrp="1"/>
          </p:cNvSpPr>
          <p:nvPr>
            <p:ph type="body" sz="quarter" idx="10"/>
          </p:nvPr>
        </p:nvSpPr>
        <p:spPr/>
        <p:txBody>
          <a:bodyPr/>
          <a:lstStyle/>
          <a:p>
            <a:r>
              <a:rPr lang="zh-CN" altLang="en-US" sz="1600" dirty="0" smtClean="0"/>
              <a:t>若页面上方出现运行“</a:t>
            </a:r>
            <a:r>
              <a:rPr lang="en-US" altLang="zh-CN" sz="1600" dirty="0" smtClean="0"/>
              <a:t>Huawei Cloud IE Plugin”</a:t>
            </a:r>
            <a:r>
              <a:rPr lang="zh-CN" altLang="en-US" sz="1600" dirty="0" smtClean="0"/>
              <a:t>加载项提示，运行该加载项。</a:t>
            </a:r>
          </a:p>
          <a:p>
            <a:r>
              <a:rPr lang="zh-CN" altLang="en-US" sz="1600" dirty="0" smtClean="0"/>
              <a:t>输入登录用户虚拟机的用户帐号和密码，单击“登录”。 </a:t>
            </a:r>
          </a:p>
          <a:p>
            <a:endParaRPr lang="zh-CN" altLang="en-US" sz="1600" dirty="0"/>
          </a:p>
        </p:txBody>
      </p:sp>
      <p:pic>
        <p:nvPicPr>
          <p:cNvPr id="4" name="Picture 4"/>
          <p:cNvPicPr>
            <a:picLocks noChangeAspect="1" noChangeArrowheads="1"/>
          </p:cNvPicPr>
          <p:nvPr/>
        </p:nvPicPr>
        <p:blipFill>
          <a:blip r:embed="rId3" cstate="print"/>
          <a:srcRect/>
          <a:stretch>
            <a:fillRect/>
          </a:stretch>
        </p:blipFill>
        <p:spPr bwMode="auto">
          <a:xfrm>
            <a:off x="863588" y="2204864"/>
            <a:ext cx="7667625" cy="419100"/>
          </a:xfrm>
          <a:prstGeom prst="rect">
            <a:avLst/>
          </a:prstGeom>
          <a:noFill/>
          <a:ln w="9525">
            <a:noFill/>
            <a:miter lim="800000"/>
            <a:headEnd/>
            <a:tailEnd/>
          </a:ln>
        </p:spPr>
      </p:pic>
      <p:pic>
        <p:nvPicPr>
          <p:cNvPr id="5" name="Picture 5"/>
          <p:cNvPicPr>
            <a:picLocks noChangeAspect="1" noChangeArrowheads="1"/>
          </p:cNvPicPr>
          <p:nvPr/>
        </p:nvPicPr>
        <p:blipFill>
          <a:blip r:embed="rId4" cstate="print"/>
          <a:srcRect/>
          <a:stretch>
            <a:fillRect/>
          </a:stretch>
        </p:blipFill>
        <p:spPr bwMode="auto">
          <a:xfrm>
            <a:off x="777377" y="2708920"/>
            <a:ext cx="3218559" cy="1512168"/>
          </a:xfrm>
          <a:prstGeom prst="rect">
            <a:avLst/>
          </a:prstGeom>
          <a:noFill/>
          <a:ln w="9525">
            <a:noFill/>
            <a:miter lim="800000"/>
            <a:headEnd/>
            <a:tailEnd/>
          </a:ln>
        </p:spPr>
      </p:pic>
      <p:pic>
        <p:nvPicPr>
          <p:cNvPr id="6" name="Picture 6"/>
          <p:cNvPicPr>
            <a:picLocks noChangeAspect="1" noChangeArrowheads="1"/>
          </p:cNvPicPr>
          <p:nvPr/>
        </p:nvPicPr>
        <p:blipFill>
          <a:blip r:embed="rId5" cstate="print"/>
          <a:srcRect/>
          <a:stretch>
            <a:fillRect/>
          </a:stretch>
        </p:blipFill>
        <p:spPr bwMode="auto">
          <a:xfrm>
            <a:off x="4043341" y="2709453"/>
            <a:ext cx="4560909" cy="3491855"/>
          </a:xfrm>
          <a:prstGeom prst="rect">
            <a:avLst/>
          </a:prstGeom>
          <a:noFill/>
          <a:ln w="9525">
            <a:noFill/>
            <a:miter lim="800000"/>
            <a:headEnd/>
            <a:tailEnd/>
          </a:ln>
        </p:spPr>
      </p:pic>
    </p:spTree>
    <p:extLst>
      <p:ext uri="{BB962C8B-B14F-4D97-AF65-F5344CB8AC3E}">
        <p14:creationId xmlns:p14="http://schemas.microsoft.com/office/powerpoint/2010/main" val="2851121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buClr>
                <a:schemeClr val="bg1">
                  <a:lumMod val="50000"/>
                </a:schemeClr>
              </a:buClr>
            </a:pPr>
            <a:r>
              <a:rPr lang="zh-CN" altLang="en-US" dirty="0" smtClean="0">
                <a:solidFill>
                  <a:schemeClr val="bg1">
                    <a:lumMod val="50000"/>
                  </a:schemeClr>
                </a:solidFill>
              </a:rPr>
              <a:t>桌面云终端介绍</a:t>
            </a:r>
            <a:endParaRPr lang="en-US" altLang="zh-CN" dirty="0" smtClean="0">
              <a:solidFill>
                <a:schemeClr val="bg1">
                  <a:lumMod val="50000"/>
                </a:schemeClr>
              </a:solidFill>
            </a:endParaRPr>
          </a:p>
          <a:p>
            <a:pPr>
              <a:buClr>
                <a:schemeClr val="bg1">
                  <a:lumMod val="50000"/>
                </a:schemeClr>
              </a:buClr>
            </a:pPr>
            <a:r>
              <a:rPr lang="en-US" altLang="zh-CN" dirty="0">
                <a:solidFill>
                  <a:schemeClr val="bg1">
                    <a:lumMod val="50000"/>
                  </a:schemeClr>
                </a:solidFill>
              </a:rPr>
              <a:t>Access Lock</a:t>
            </a:r>
            <a:r>
              <a:rPr lang="zh-CN" altLang="en-US" dirty="0">
                <a:solidFill>
                  <a:schemeClr val="bg1">
                    <a:lumMod val="50000"/>
                  </a:schemeClr>
                </a:solidFill>
              </a:rPr>
              <a:t>特性介绍</a:t>
            </a:r>
            <a:endParaRPr lang="en-US" altLang="zh-CN" dirty="0">
              <a:solidFill>
                <a:schemeClr val="bg1">
                  <a:lumMod val="50000"/>
                </a:schemeClr>
              </a:solidFill>
            </a:endParaRPr>
          </a:p>
          <a:p>
            <a:r>
              <a:rPr lang="zh-CN" altLang="en-US" b="1" dirty="0"/>
              <a:t>终端管理系统介绍</a:t>
            </a:r>
            <a:endParaRPr lang="en-US" altLang="zh-CN" b="1" dirty="0"/>
          </a:p>
          <a:p>
            <a:pPr>
              <a:buClr>
                <a:schemeClr val="bg1">
                  <a:lumMod val="50000"/>
                </a:schemeClr>
              </a:buClr>
            </a:pPr>
            <a:r>
              <a:rPr lang="zh-CN" altLang="en-US" dirty="0">
                <a:solidFill>
                  <a:schemeClr val="bg1">
                    <a:lumMod val="50000"/>
                  </a:schemeClr>
                </a:solidFill>
              </a:rPr>
              <a:t>终端管理系统操作方式</a:t>
            </a:r>
            <a:endParaRPr lang="en-US" altLang="zh-CN" dirty="0">
              <a:solidFill>
                <a:schemeClr val="bg1">
                  <a:lumMod val="50000"/>
                </a:schemeClr>
              </a:solidFill>
            </a:endParaRPr>
          </a:p>
          <a:p>
            <a:pPr marL="401637" lvl="1" indent="0">
              <a:buNone/>
            </a:pPr>
            <a:endParaRPr lang="zh-CN" altLang="en-US" dirty="0"/>
          </a:p>
        </p:txBody>
      </p:sp>
    </p:spTree>
    <p:extLst>
      <p:ext uri="{BB962C8B-B14F-4D97-AF65-F5344CB8AC3E}">
        <p14:creationId xmlns:p14="http://schemas.microsoft.com/office/powerpoint/2010/main" val="3328624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r>
              <a:rPr lang="en-US" altLang="zh-CN" dirty="0" smtClean="0"/>
              <a:t>TCM</a:t>
            </a:r>
            <a:r>
              <a:rPr lang="en-US" altLang="zh-CN" dirty="0"/>
              <a:t>-</a:t>
            </a:r>
            <a:r>
              <a:rPr lang="en-US" altLang="zh-CN" dirty="0" smtClean="0"/>
              <a:t>TC</a:t>
            </a:r>
            <a:r>
              <a:rPr lang="zh-CN" altLang="en-US" dirty="0" smtClean="0"/>
              <a:t>终端管理系统</a:t>
            </a:r>
          </a:p>
        </p:txBody>
      </p:sp>
      <p:sp>
        <p:nvSpPr>
          <p:cNvPr id="9" name="文本占位符 8"/>
          <p:cNvSpPr>
            <a:spLocks noGrp="1"/>
          </p:cNvSpPr>
          <p:nvPr>
            <p:ph type="body" sz="quarter" idx="10"/>
          </p:nvPr>
        </p:nvSpPr>
        <p:spPr/>
        <p:txBody>
          <a:bodyPr/>
          <a:lstStyle/>
          <a:p>
            <a:r>
              <a:rPr lang="en-US" smtClean="0"/>
              <a:t>TCM</a:t>
            </a:r>
            <a:r>
              <a:rPr lang="zh-CN" altLang="en-US" smtClean="0"/>
              <a:t>终端管理系统是一套基于</a:t>
            </a:r>
            <a:r>
              <a:rPr lang="en-US" smtClean="0"/>
              <a:t>Browser/Server </a:t>
            </a:r>
            <a:r>
              <a:rPr lang="zh-CN" altLang="en-US" smtClean="0"/>
              <a:t>的桌面管理系统。支持华为公司出品的</a:t>
            </a:r>
            <a:r>
              <a:rPr lang="en-US" smtClean="0"/>
              <a:t>CT</a:t>
            </a:r>
            <a:r>
              <a:rPr lang="zh-CN" altLang="en-US" smtClean="0"/>
              <a:t>系列</a:t>
            </a:r>
            <a:r>
              <a:rPr lang="en-US" smtClean="0"/>
              <a:t>WES 7、Linux </a:t>
            </a:r>
            <a:r>
              <a:rPr lang="zh-CN" altLang="en-US" smtClean="0"/>
              <a:t>客户机的远程管理操作。</a:t>
            </a:r>
          </a:p>
          <a:p>
            <a:endParaRPr lang="en-US" dirty="0"/>
          </a:p>
        </p:txBody>
      </p:sp>
      <p:pic>
        <p:nvPicPr>
          <p:cNvPr id="5123" name="Picture 3"/>
          <p:cNvPicPr>
            <a:picLocks noChangeAspect="1" noChangeArrowheads="1"/>
          </p:cNvPicPr>
          <p:nvPr/>
        </p:nvPicPr>
        <p:blipFill>
          <a:blip r:embed="rId3" cstate="print"/>
          <a:srcRect/>
          <a:stretch>
            <a:fillRect/>
          </a:stretch>
        </p:blipFill>
        <p:spPr bwMode="auto">
          <a:xfrm>
            <a:off x="1835918" y="2804223"/>
            <a:ext cx="5616624" cy="3420380"/>
          </a:xfrm>
          <a:prstGeom prst="rect">
            <a:avLst/>
          </a:prstGeom>
          <a:noFill/>
          <a:ln w="9525" algn="ctr">
            <a:noFill/>
            <a:miter lim="800000"/>
            <a:headEnd/>
            <a:tailEnd/>
          </a:ln>
        </p:spPr>
      </p:pic>
    </p:spTree>
    <p:extLst>
      <p:ext uri="{BB962C8B-B14F-4D97-AF65-F5344CB8AC3E}">
        <p14:creationId xmlns:p14="http://schemas.microsoft.com/office/powerpoint/2010/main" val="1145556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TC</a:t>
            </a:r>
            <a:r>
              <a:rPr lang="zh-CN" altLang="en-US" smtClean="0"/>
              <a:t>终端运维示意图</a:t>
            </a:r>
            <a:endParaRPr lang="zh-CN" altLang="en-US" dirty="0"/>
          </a:p>
        </p:txBody>
      </p:sp>
      <p:pic>
        <p:nvPicPr>
          <p:cNvPr id="4" name="图片 3"/>
          <p:cNvPicPr/>
          <p:nvPr/>
        </p:nvPicPr>
        <p:blipFill>
          <a:blip r:embed="rId3" cstate="print"/>
          <a:stretch>
            <a:fillRect/>
          </a:stretch>
        </p:blipFill>
        <p:spPr>
          <a:xfrm>
            <a:off x="1799692" y="1376364"/>
            <a:ext cx="5976664" cy="4824412"/>
          </a:xfrm>
          <a:prstGeom prst="rect">
            <a:avLst/>
          </a:prstGeom>
        </p:spPr>
      </p:pic>
    </p:spTree>
    <p:extLst>
      <p:ext uri="{BB962C8B-B14F-4D97-AF65-F5344CB8AC3E}">
        <p14:creationId xmlns:p14="http://schemas.microsoft.com/office/powerpoint/2010/main" val="1309900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b="1" dirty="0" smtClean="0"/>
              <a:t>桌面云终端介绍</a:t>
            </a:r>
            <a:endParaRPr lang="en-US" altLang="zh-CN" b="1" dirty="0" smtClean="0"/>
          </a:p>
          <a:p>
            <a:pPr lvl="1">
              <a:buClr>
                <a:schemeClr val="bg1">
                  <a:lumMod val="50000"/>
                </a:schemeClr>
              </a:buClr>
            </a:pPr>
            <a:r>
              <a:rPr lang="zh-CN" altLang="en-US" dirty="0">
                <a:solidFill>
                  <a:schemeClr val="bg1">
                    <a:lumMod val="50000"/>
                  </a:schemeClr>
                </a:solidFill>
              </a:rPr>
              <a:t>软终端介绍</a:t>
            </a:r>
            <a:endParaRPr lang="en-US" altLang="zh-CN" dirty="0">
              <a:solidFill>
                <a:schemeClr val="bg1">
                  <a:lumMod val="50000"/>
                </a:schemeClr>
              </a:solidFill>
            </a:endParaRPr>
          </a:p>
          <a:p>
            <a:pPr lvl="1">
              <a:buClr>
                <a:schemeClr val="bg1">
                  <a:lumMod val="50000"/>
                </a:schemeClr>
              </a:buClr>
            </a:pPr>
            <a:r>
              <a:rPr lang="zh-CN" altLang="en-US" dirty="0" smtClean="0">
                <a:solidFill>
                  <a:schemeClr val="bg1">
                    <a:lumMod val="50000"/>
                  </a:schemeClr>
                </a:solidFill>
              </a:rPr>
              <a:t>移动终端介绍</a:t>
            </a:r>
            <a:endParaRPr lang="en-US" altLang="zh-CN" dirty="0" smtClean="0">
              <a:solidFill>
                <a:schemeClr val="bg1">
                  <a:lumMod val="50000"/>
                </a:schemeClr>
              </a:solidFill>
            </a:endParaRPr>
          </a:p>
          <a:p>
            <a:pPr lvl="1">
              <a:buClr>
                <a:schemeClr val="bg1">
                  <a:lumMod val="50000"/>
                </a:schemeClr>
              </a:buClr>
            </a:pPr>
            <a:r>
              <a:rPr lang="zh-CN" altLang="en-US" dirty="0" smtClean="0">
                <a:solidFill>
                  <a:schemeClr val="bg1">
                    <a:lumMod val="50000"/>
                  </a:schemeClr>
                </a:solidFill>
              </a:rPr>
              <a:t>瘦终端介绍</a:t>
            </a:r>
            <a:endParaRPr lang="en-US" altLang="zh-CN" dirty="0" smtClean="0">
              <a:solidFill>
                <a:schemeClr val="bg1">
                  <a:lumMod val="50000"/>
                </a:schemeClr>
              </a:solidFill>
            </a:endParaRPr>
          </a:p>
          <a:p>
            <a:pPr>
              <a:buClr>
                <a:schemeClr val="bg1">
                  <a:lumMod val="50000"/>
                </a:schemeClr>
              </a:buClr>
            </a:pPr>
            <a:r>
              <a:rPr lang="en-US" altLang="zh-CN" dirty="0" smtClean="0">
                <a:solidFill>
                  <a:schemeClr val="bg1">
                    <a:lumMod val="50000"/>
                  </a:schemeClr>
                </a:solidFill>
              </a:rPr>
              <a:t>Access Lock</a:t>
            </a:r>
            <a:r>
              <a:rPr lang="zh-CN" altLang="en-US" dirty="0" smtClean="0">
                <a:solidFill>
                  <a:schemeClr val="bg1">
                    <a:lumMod val="50000"/>
                  </a:schemeClr>
                </a:solidFill>
              </a:rPr>
              <a:t>特性介绍</a:t>
            </a:r>
            <a:endParaRPr lang="en-US" altLang="zh-CN" dirty="0" smtClean="0">
              <a:solidFill>
                <a:schemeClr val="bg1">
                  <a:lumMod val="50000"/>
                </a:schemeClr>
              </a:solidFill>
            </a:endParaRPr>
          </a:p>
          <a:p>
            <a:pPr>
              <a:buClr>
                <a:schemeClr val="bg1">
                  <a:lumMod val="50000"/>
                </a:schemeClr>
              </a:buClr>
            </a:pPr>
            <a:r>
              <a:rPr lang="zh-CN" altLang="en-US" dirty="0" smtClean="0">
                <a:solidFill>
                  <a:schemeClr val="bg1">
                    <a:lumMod val="50000"/>
                  </a:schemeClr>
                </a:solidFill>
              </a:rPr>
              <a:t>终端管理系统介绍</a:t>
            </a:r>
            <a:endParaRPr lang="en-US" altLang="zh-CN" dirty="0" smtClean="0">
              <a:solidFill>
                <a:schemeClr val="bg1">
                  <a:lumMod val="50000"/>
                </a:schemeClr>
              </a:solidFill>
            </a:endParaRPr>
          </a:p>
          <a:p>
            <a:pPr>
              <a:buClr>
                <a:schemeClr val="bg1">
                  <a:lumMod val="50000"/>
                </a:schemeClr>
              </a:buClr>
            </a:pPr>
            <a:r>
              <a:rPr lang="zh-CN" altLang="en-US" dirty="0" smtClean="0">
                <a:solidFill>
                  <a:schemeClr val="bg1">
                    <a:lumMod val="50000"/>
                  </a:schemeClr>
                </a:solidFill>
              </a:rPr>
              <a:t>终端管理系统操作方式</a:t>
            </a:r>
            <a:endParaRPr lang="en-US" altLang="zh-CN" dirty="0" smtClean="0">
              <a:solidFill>
                <a:schemeClr val="bg1">
                  <a:lumMod val="50000"/>
                </a:schemeClr>
              </a:solidFill>
            </a:endParaRPr>
          </a:p>
          <a:p>
            <a:pPr lvl="1"/>
            <a:endParaRPr lang="zh-CN" altLang="en-US" dirty="0"/>
          </a:p>
        </p:txBody>
      </p:sp>
    </p:spTree>
    <p:extLst>
      <p:ext uri="{BB962C8B-B14F-4D97-AF65-F5344CB8AC3E}">
        <p14:creationId xmlns:p14="http://schemas.microsoft.com/office/powerpoint/2010/main" val="2719784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TCM</a:t>
            </a:r>
            <a:r>
              <a:rPr lang="zh-CN" altLang="en-US" smtClean="0"/>
              <a:t>功能概述</a:t>
            </a:r>
            <a:endParaRPr lang="en-US" dirty="0"/>
          </a:p>
        </p:txBody>
      </p:sp>
      <p:graphicFrame>
        <p:nvGraphicFramePr>
          <p:cNvPr id="4" name="内容占位符 3"/>
          <p:cNvGraphicFramePr>
            <a:graphicFrameLocks noGrp="1"/>
          </p:cNvGraphicFramePr>
          <p:nvPr>
            <p:ph sz="quarter" idx="4294967295"/>
            <p:extLst>
              <p:ext uri="{D42A27DB-BD31-4B8C-83A1-F6EECF244321}">
                <p14:modId xmlns:p14="http://schemas.microsoft.com/office/powerpoint/2010/main" val="860598620"/>
              </p:ext>
            </p:extLst>
          </p:nvPr>
        </p:nvGraphicFramePr>
        <p:xfrm>
          <a:off x="755650" y="1376363"/>
          <a:ext cx="7848600" cy="3313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6695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r>
              <a:rPr lang="en-US" altLang="zh-CN" dirty="0" smtClean="0"/>
              <a:t>TCM - </a:t>
            </a:r>
            <a:r>
              <a:rPr lang="zh-CN" altLang="en-US" dirty="0" smtClean="0"/>
              <a:t>基本管理</a:t>
            </a:r>
          </a:p>
        </p:txBody>
      </p:sp>
      <p:graphicFrame>
        <p:nvGraphicFramePr>
          <p:cNvPr id="6" name="内容占位符 5"/>
          <p:cNvGraphicFramePr>
            <a:graphicFrameLocks noGrp="1"/>
          </p:cNvGraphicFramePr>
          <p:nvPr>
            <p:ph sz="quarter" idx="4294967295"/>
            <p:extLst>
              <p:ext uri="{D42A27DB-BD31-4B8C-83A1-F6EECF244321}">
                <p14:modId xmlns:p14="http://schemas.microsoft.com/office/powerpoint/2010/main" val="2787925470"/>
              </p:ext>
            </p:extLst>
          </p:nvPr>
        </p:nvGraphicFramePr>
        <p:xfrm>
          <a:off x="754550" y="1376363"/>
          <a:ext cx="7883230" cy="4822080"/>
        </p:xfrm>
        <a:graphic>
          <a:graphicData uri="http://schemas.openxmlformats.org/drawingml/2006/table">
            <a:tbl>
              <a:tblPr firstRow="1" bandRow="1"/>
              <a:tblGrid>
                <a:gridCol w="504000"/>
                <a:gridCol w="1008000"/>
                <a:gridCol w="1620000"/>
                <a:gridCol w="4751230"/>
              </a:tblGrid>
              <a:tr h="380581">
                <a:tc gridSpan="3">
                  <a:txBody>
                    <a:bodyPr/>
                    <a:lstStyle/>
                    <a:p>
                      <a:pPr algn="ctr"/>
                      <a:r>
                        <a:rPr lang="zh-CN" altLang="en-US" sz="2000" b="1" dirty="0" smtClean="0"/>
                        <a:t>功能项</a:t>
                      </a:r>
                      <a:endParaRPr lang="zh-CN" altLang="en-US" sz="2000" b="1" dirty="0">
                        <a:latin typeface="+mn-lt"/>
                        <a:ea typeface="+mn-ea"/>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zh-CN" altLang="en-US"/>
                    </a:p>
                  </a:txBody>
                  <a:tcPr/>
                </a:tc>
                <a:tc hMerge="1">
                  <a:txBody>
                    <a:bodyPr/>
                    <a:lstStyle/>
                    <a:p>
                      <a:endParaRPr lang="zh-CN" altLang="en-US"/>
                    </a:p>
                  </a:txBody>
                  <a:tcPr/>
                </a:tc>
                <a:tc>
                  <a:txBody>
                    <a:bodyPr/>
                    <a:lstStyle/>
                    <a:p>
                      <a:pPr marL="0" algn="ctr" defTabSz="914400" rtl="0" eaLnBrk="1" latinLnBrk="0" hangingPunct="1"/>
                      <a:r>
                        <a:rPr lang="zh-CN" altLang="en-US" sz="2000" b="1" kern="1200" dirty="0" smtClean="0"/>
                        <a:t>描述</a:t>
                      </a:r>
                      <a:endParaRPr lang="zh-CN" altLang="en-US" sz="2000" b="1" kern="1200" dirty="0" smtClean="0">
                        <a:solidFill>
                          <a:schemeClr val="lt1"/>
                        </a:solidFill>
                        <a:latin typeface="+mn-lt"/>
                        <a:ea typeface="+mn-ea"/>
                        <a:cs typeface="+mn-cs"/>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1044000">
                <a:tc rowSpan="9">
                  <a:txBody>
                    <a:bodyPr/>
                    <a:lstStyle/>
                    <a:p>
                      <a:pPr algn="ctr"/>
                      <a:endParaRPr lang="en-US" altLang="zh-CN" sz="1600" dirty="0" smtClean="0"/>
                    </a:p>
                    <a:p>
                      <a:pPr algn="ctr"/>
                      <a:endParaRPr lang="en-US" altLang="zh-CN" sz="1600" dirty="0" smtClean="0"/>
                    </a:p>
                    <a:p>
                      <a:pPr algn="ctr"/>
                      <a:endParaRPr lang="en-US" altLang="zh-CN" sz="1600" dirty="0" smtClean="0"/>
                    </a:p>
                    <a:p>
                      <a:pPr algn="ctr"/>
                      <a:endParaRPr lang="en-US" altLang="zh-CN" sz="1600" dirty="0" smtClean="0"/>
                    </a:p>
                    <a:p>
                      <a:pPr algn="ctr"/>
                      <a:endParaRPr lang="en-US" altLang="zh-CN" sz="1600" dirty="0" smtClean="0"/>
                    </a:p>
                    <a:p>
                      <a:pPr algn="ctr"/>
                      <a:endParaRPr lang="en-US" altLang="zh-CN" sz="1600" dirty="0" smtClean="0"/>
                    </a:p>
                    <a:p>
                      <a:pPr algn="ctr"/>
                      <a:endParaRPr lang="en-US" altLang="zh-CN" sz="1600" b="1" dirty="0" smtClean="0"/>
                    </a:p>
                    <a:p>
                      <a:pPr algn="ctr"/>
                      <a:r>
                        <a:rPr lang="zh-CN" altLang="en-US" sz="1600" b="1" dirty="0" smtClean="0"/>
                        <a:t>基本管理</a:t>
                      </a:r>
                      <a:endParaRPr lang="zh-CN" altLang="en-US" sz="1600" b="1" dirty="0">
                        <a:latin typeface="+mn-lt"/>
                        <a:ea typeface="+mn-ea"/>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chemeClr val="bg1">
                        <a:lumMod val="85000"/>
                      </a:schemeClr>
                    </a:solidFill>
                  </a:tcPr>
                </a:tc>
                <a:tc rowSpan="3">
                  <a:txBody>
                    <a:bodyPr/>
                    <a:lstStyle/>
                    <a:p>
                      <a:pPr algn="ctr"/>
                      <a:endParaRPr lang="en-US" altLang="zh-CN" sz="1600" dirty="0" smtClean="0"/>
                    </a:p>
                    <a:p>
                      <a:pPr algn="ctr"/>
                      <a:endParaRPr lang="en-US" altLang="zh-CN" sz="1600" dirty="0" smtClean="0"/>
                    </a:p>
                    <a:p>
                      <a:pPr algn="ctr"/>
                      <a:endParaRPr lang="en-US" altLang="zh-CN" sz="1600" dirty="0" smtClean="0"/>
                    </a:p>
                    <a:p>
                      <a:pPr algn="ctr"/>
                      <a:endParaRPr lang="en-US" altLang="zh-CN" sz="1600" dirty="0" smtClean="0"/>
                    </a:p>
                    <a:p>
                      <a:pPr algn="ctr"/>
                      <a:r>
                        <a:rPr lang="zh-CN" altLang="en-US" sz="1600" dirty="0" smtClean="0"/>
                        <a:t>系统配置</a:t>
                      </a:r>
                      <a:endParaRPr lang="zh-CN" altLang="en-US" sz="1600" dirty="0">
                        <a:latin typeface="+mn-lt"/>
                        <a:ea typeface="+mn-ea"/>
                      </a:endParaRPr>
                    </a:p>
                  </a:txBody>
                  <a:tcPr/>
                </a:tc>
                <a:tc>
                  <a:txBody>
                    <a:bodyPr/>
                    <a:lstStyle/>
                    <a:p>
                      <a:endParaRPr lang="en-US" altLang="zh-CN" sz="1600" kern="1200" dirty="0" smtClean="0"/>
                    </a:p>
                    <a:p>
                      <a:r>
                        <a:rPr lang="zh-CN" altLang="en-US" sz="1600" kern="1200" dirty="0" smtClean="0"/>
                        <a:t>客户机参数配置</a:t>
                      </a:r>
                      <a:endParaRPr lang="zh-CN" altLang="en-US" sz="1600" dirty="0">
                        <a:latin typeface="+mn-lt"/>
                        <a:ea typeface="+mn-ea"/>
                      </a:endParaRPr>
                    </a:p>
                  </a:txBody>
                  <a:tcPr anchor="ctr"/>
                </a:tc>
                <a:tc>
                  <a:txBody>
                    <a:bodyPr/>
                    <a:lstStyle/>
                    <a:p>
                      <a:r>
                        <a:rPr lang="zh-CN" altLang="en-US" sz="1600" kern="1200" dirty="0" smtClean="0"/>
                        <a:t>系统配置是对客户机操作系统及应用软件的参数信息进行配置，常见的系统配置包括显示、时间日期、系统用户、网络、浏览器、打印机、连接条目及其它应用软件的参数配置。</a:t>
                      </a:r>
                      <a:endParaRPr lang="zh-CN" altLang="en-US" sz="1600" kern="1200" dirty="0" smtClean="0">
                        <a:solidFill>
                          <a:schemeClr val="dk1"/>
                        </a:solidFill>
                        <a:latin typeface="+mn-lt"/>
                        <a:ea typeface="+mn-ea"/>
                        <a:cs typeface="+mn-cs"/>
                      </a:endParaRPr>
                    </a:p>
                  </a:txBody>
                  <a:tcPr anchor="ctr">
                    <a:lnR w="28575" cap="flat" cmpd="sng" algn="ctr">
                      <a:solidFill>
                        <a:schemeClr val="tx1"/>
                      </a:solidFill>
                      <a:prstDash val="solid"/>
                      <a:round/>
                      <a:headEnd type="none" w="med" len="med"/>
                      <a:tailEnd type="none" w="med" len="med"/>
                    </a:lnR>
                  </a:tcPr>
                </a:tc>
              </a:tr>
              <a:tr h="540000">
                <a:tc vMerge="1">
                  <a:txBody>
                    <a:bodyPr/>
                    <a:lstStyle/>
                    <a:p>
                      <a:endParaRPr lang="zh-CN" altLang="en-US" dirty="0"/>
                    </a:p>
                  </a:txBody>
                  <a:tcPr/>
                </a:tc>
                <a:tc vMerge="1">
                  <a:txBody>
                    <a:bodyPr/>
                    <a:lstStyle/>
                    <a:p>
                      <a:endParaRPr lang="zh-CN" altLang="en-US"/>
                    </a:p>
                  </a:txBody>
                  <a:tcPr/>
                </a:tc>
                <a:tc>
                  <a:txBody>
                    <a:bodyPr/>
                    <a:lstStyle/>
                    <a:p>
                      <a:r>
                        <a:rPr lang="zh-CN" altLang="en-US" sz="1600" kern="1200" dirty="0" smtClean="0"/>
                        <a:t>模版管理</a:t>
                      </a:r>
                      <a:endParaRPr lang="zh-CN" altLang="en-US" sz="1600" dirty="0">
                        <a:latin typeface="+mn-lt"/>
                        <a:ea typeface="+mn-ea"/>
                      </a:endParaRPr>
                    </a:p>
                  </a:txBody>
                  <a:tcPr anchor="ctr"/>
                </a:tc>
                <a:tc>
                  <a:txBody>
                    <a:bodyPr/>
                    <a:lstStyle/>
                    <a:p>
                      <a:pPr algn="just">
                        <a:spcAft>
                          <a:spcPts val="0"/>
                        </a:spcAft>
                      </a:pPr>
                      <a:r>
                        <a:rPr lang="zh-CN" altLang="en-US" sz="1600" kern="1200" dirty="0" smtClean="0"/>
                        <a:t>系统配置种的模版管理模块可以实现对批量的客户机设备进行参数配置。</a:t>
                      </a:r>
                      <a:endParaRPr lang="zh-CN" altLang="zh-CN" sz="1600" kern="1200" dirty="0" smtClean="0">
                        <a:solidFill>
                          <a:schemeClr val="dk1"/>
                        </a:solidFill>
                        <a:latin typeface="+mn-lt"/>
                        <a:ea typeface="+mn-ea"/>
                        <a:cs typeface="+mn-cs"/>
                      </a:endParaRPr>
                    </a:p>
                  </a:txBody>
                  <a:tcPr anchor="ctr">
                    <a:lnR w="28575" cap="flat" cmpd="sng" algn="ctr">
                      <a:solidFill>
                        <a:schemeClr val="tx1"/>
                      </a:solidFill>
                      <a:prstDash val="solid"/>
                      <a:round/>
                      <a:headEnd type="none" w="med" len="med"/>
                      <a:tailEnd type="none" w="med" len="med"/>
                    </a:lnR>
                  </a:tcPr>
                </a:tc>
              </a:tr>
              <a:tr h="378000">
                <a:tc vMerge="1">
                  <a:txBody>
                    <a:bodyPr/>
                    <a:lstStyle/>
                    <a:p>
                      <a:endParaRPr lang="zh-CN" altLang="en-US" dirty="0"/>
                    </a:p>
                  </a:txBody>
                  <a:tcPr/>
                </a:tc>
                <a:tc vMerge="1">
                  <a:txBody>
                    <a:bodyPr/>
                    <a:lstStyle/>
                    <a:p>
                      <a:endParaRPr lang="zh-CN" altLang="en-US"/>
                    </a:p>
                  </a:txBody>
                  <a:tcPr/>
                </a:tc>
                <a:tc>
                  <a:txBody>
                    <a:bodyPr/>
                    <a:lstStyle/>
                    <a:p>
                      <a:r>
                        <a:rPr lang="zh-CN" altLang="en-US" sz="1600" dirty="0" smtClean="0"/>
                        <a:t>时间同步</a:t>
                      </a:r>
                      <a:endParaRPr lang="zh-CN" altLang="en-US" sz="1600" dirty="0">
                        <a:latin typeface="+mn-lt"/>
                        <a:ea typeface="+mn-ea"/>
                      </a:endParaRPr>
                    </a:p>
                  </a:txBody>
                  <a:tcPr anchor="ctr"/>
                </a:tc>
                <a:tc>
                  <a:txBody>
                    <a:bodyPr/>
                    <a:lstStyle/>
                    <a:p>
                      <a:r>
                        <a:rPr lang="zh-CN" altLang="en-US" sz="1600" kern="1200" dirty="0" smtClean="0"/>
                        <a:t>设定</a:t>
                      </a:r>
                      <a:r>
                        <a:rPr lang="en-US" altLang="zh-CN" sz="1600" kern="1200" dirty="0" smtClean="0"/>
                        <a:t>Linux</a:t>
                      </a:r>
                      <a:r>
                        <a:rPr lang="zh-CN" altLang="en-US" sz="1600" kern="1200" dirty="0" smtClean="0"/>
                        <a:t>和</a:t>
                      </a:r>
                      <a:r>
                        <a:rPr lang="en-US" altLang="zh-CN" sz="1600" kern="1200" dirty="0" smtClean="0"/>
                        <a:t>WES 7</a:t>
                      </a:r>
                      <a:r>
                        <a:rPr lang="zh-CN" altLang="en-US" sz="1600" kern="1200" dirty="0" smtClean="0"/>
                        <a:t>机器的时间同步参数。</a:t>
                      </a:r>
                      <a:endParaRPr lang="zh-CN" altLang="en-US" sz="1600" kern="1200" dirty="0" smtClean="0">
                        <a:solidFill>
                          <a:schemeClr val="dk1"/>
                        </a:solidFill>
                        <a:latin typeface="+mn-lt"/>
                        <a:ea typeface="+mn-ea"/>
                        <a:cs typeface="+mn-cs"/>
                      </a:endParaRPr>
                    </a:p>
                  </a:txBody>
                  <a:tcPr anchor="ctr">
                    <a:lnR w="28575" cap="flat" cmpd="sng" algn="ctr">
                      <a:solidFill>
                        <a:schemeClr val="tx1"/>
                      </a:solidFill>
                      <a:prstDash val="solid"/>
                      <a:round/>
                      <a:headEnd type="none" w="med" len="med"/>
                      <a:tailEnd type="none" w="med" len="med"/>
                    </a:lnR>
                  </a:tcPr>
                </a:tc>
              </a:tr>
              <a:tr h="378000">
                <a:tc vMerge="1">
                  <a:txBody>
                    <a:bodyPr/>
                    <a:lstStyle/>
                    <a:p>
                      <a:pPr marL="0" algn="ctr" defTabSz="914400" rtl="0" eaLnBrk="1" latinLnBrk="0" hangingPunct="1"/>
                      <a:endParaRPr lang="zh-CN" altLang="en-US" sz="1400" dirty="0"/>
                    </a:p>
                  </a:txBody>
                  <a:tcPr/>
                </a:tc>
                <a:tc gridSpan="2">
                  <a:txBody>
                    <a:bodyPr/>
                    <a:lstStyle/>
                    <a:p>
                      <a:pPr marL="0" algn="ctr" defTabSz="914400" rtl="0" eaLnBrk="1" latinLnBrk="0" hangingPunct="1"/>
                      <a:r>
                        <a:rPr lang="zh-CN" altLang="en-US" sz="1600" dirty="0" smtClean="0"/>
                        <a:t>远程协助</a:t>
                      </a:r>
                      <a:endParaRPr lang="zh-CN" altLang="en-US" sz="1600" dirty="0">
                        <a:latin typeface="+mn-lt"/>
                        <a:ea typeface="+mn-ea"/>
                      </a:endParaRPr>
                    </a:p>
                  </a:txBody>
                  <a:tcPr anchor="ctr"/>
                </a:tc>
                <a:tc hMerge="1">
                  <a:txBody>
                    <a:bodyPr/>
                    <a:lstStyle/>
                    <a:p>
                      <a:endParaRPr lang="zh-CN" altLang="en-US"/>
                    </a:p>
                  </a:txBody>
                  <a:tcPr/>
                </a:tc>
                <a:tc>
                  <a:txBody>
                    <a:bodyPr/>
                    <a:lstStyle/>
                    <a:p>
                      <a:r>
                        <a:rPr lang="zh-CN" altLang="en-US" sz="1600" dirty="0" smtClean="0"/>
                        <a:t>针对</a:t>
                      </a:r>
                      <a:r>
                        <a:rPr lang="en-US" altLang="zh-CN" sz="1600" dirty="0" smtClean="0"/>
                        <a:t>Linux</a:t>
                      </a:r>
                      <a:r>
                        <a:rPr lang="zh-CN" altLang="en-US" sz="1600" dirty="0" smtClean="0"/>
                        <a:t>自由版和</a:t>
                      </a:r>
                      <a:r>
                        <a:rPr lang="en-US" altLang="zh-CN" sz="1600" dirty="0" smtClean="0"/>
                        <a:t>WES 7</a:t>
                      </a:r>
                      <a:r>
                        <a:rPr lang="zh-CN" altLang="en-US" sz="1600" dirty="0" smtClean="0"/>
                        <a:t>的远程协助。</a:t>
                      </a:r>
                      <a:endParaRPr lang="en-US" altLang="zh-CN" sz="1600" dirty="0" smtClean="0">
                        <a:latin typeface="+mn-lt"/>
                        <a:ea typeface="+mn-ea"/>
                      </a:endParaRPr>
                    </a:p>
                  </a:txBody>
                  <a:tcPr anchor="ctr">
                    <a:lnR w="28575" cap="flat" cmpd="sng" algn="ctr">
                      <a:solidFill>
                        <a:schemeClr val="tx1"/>
                      </a:solidFill>
                      <a:prstDash val="solid"/>
                      <a:round/>
                      <a:headEnd type="none" w="med" len="med"/>
                      <a:tailEnd type="none" w="med" len="med"/>
                    </a:lnR>
                  </a:tcPr>
                </a:tc>
              </a:tr>
              <a:tr h="378000">
                <a:tc vMerge="1">
                  <a:txBody>
                    <a:bodyPr/>
                    <a:lstStyle/>
                    <a:p>
                      <a:endParaRPr lang="zh-CN" altLang="en-US"/>
                    </a:p>
                  </a:txBody>
                  <a:tcPr/>
                </a:tc>
                <a:tc gridSpan="2">
                  <a:txBody>
                    <a:bodyPr/>
                    <a:lstStyle/>
                    <a:p>
                      <a:pPr marL="0" algn="ctr" defTabSz="914400" rtl="0" eaLnBrk="1" latinLnBrk="0" hangingPunct="1"/>
                      <a:r>
                        <a:rPr lang="zh-CN" altLang="en-US" sz="1600" dirty="0" smtClean="0"/>
                        <a:t>电源管理</a:t>
                      </a:r>
                      <a:endParaRPr lang="zh-CN" altLang="en-US" sz="1600" dirty="0">
                        <a:latin typeface="+mn-lt"/>
                        <a:ea typeface="+mn-ea"/>
                      </a:endParaRPr>
                    </a:p>
                  </a:txBody>
                  <a:tcPr anchor="ctr"/>
                </a:tc>
                <a:tc hMerge="1">
                  <a:txBody>
                    <a:bodyPr/>
                    <a:lstStyle/>
                    <a:p>
                      <a:endParaRPr lang="zh-CN" altLang="en-US"/>
                    </a:p>
                  </a:txBody>
                  <a:tcPr/>
                </a:tc>
                <a:tc>
                  <a:txBody>
                    <a:bodyPr/>
                    <a:lstStyle/>
                    <a:p>
                      <a:r>
                        <a:rPr lang="zh-CN" altLang="en-US" sz="1600" dirty="0" smtClean="0"/>
                        <a:t>进行开关机操作等。</a:t>
                      </a:r>
                      <a:endParaRPr lang="zh-CN" altLang="en-US" sz="1600" dirty="0">
                        <a:latin typeface="+mn-lt"/>
                        <a:ea typeface="+mn-ea"/>
                      </a:endParaRPr>
                    </a:p>
                  </a:txBody>
                  <a:tcPr anchor="ctr">
                    <a:lnR w="28575" cap="flat" cmpd="sng" algn="ctr">
                      <a:solidFill>
                        <a:schemeClr val="tx1"/>
                      </a:solidFill>
                      <a:prstDash val="solid"/>
                      <a:round/>
                      <a:headEnd type="none" w="med" len="med"/>
                      <a:tailEnd type="none" w="med" len="med"/>
                    </a:lnR>
                  </a:tcPr>
                </a:tc>
              </a:tr>
              <a:tr h="540000">
                <a:tc vMerge="1">
                  <a:txBody>
                    <a:bodyPr/>
                    <a:lstStyle/>
                    <a:p>
                      <a:endParaRPr lang="zh-CN" altLang="en-US"/>
                    </a:p>
                  </a:txBody>
                  <a:tcPr/>
                </a:tc>
                <a:tc gridSpan="2">
                  <a:txBody>
                    <a:bodyPr/>
                    <a:lstStyle/>
                    <a:p>
                      <a:pPr marL="0" algn="ctr" defTabSz="914400" rtl="0" eaLnBrk="1" latinLnBrk="0" hangingPunct="1"/>
                      <a:r>
                        <a:rPr lang="zh-CN" altLang="en-US" sz="1600" dirty="0" smtClean="0"/>
                        <a:t>消息管理</a:t>
                      </a:r>
                      <a:endParaRPr lang="zh-CN" altLang="en-US" sz="1600" dirty="0">
                        <a:latin typeface="+mn-lt"/>
                        <a:ea typeface="+mn-ea"/>
                      </a:endParaRPr>
                    </a:p>
                  </a:txBody>
                  <a:tcPr anchor="ctr"/>
                </a:tc>
                <a:tc hMerge="1">
                  <a:txBody>
                    <a:bodyPr/>
                    <a:lstStyle/>
                    <a:p>
                      <a:endParaRPr lang="zh-CN" altLang="en-US"/>
                    </a:p>
                  </a:txBody>
                  <a:tcPr/>
                </a:tc>
                <a:tc>
                  <a:txBody>
                    <a:bodyPr/>
                    <a:lstStyle/>
                    <a:p>
                      <a:r>
                        <a:rPr lang="zh-CN" altLang="en-US" sz="1600" dirty="0" smtClean="0"/>
                        <a:t>管理员与客户机用户的消息记录，管理员与客户机用户沟通的重要平台。</a:t>
                      </a:r>
                      <a:endParaRPr lang="zh-CN" altLang="en-US" sz="1600" dirty="0">
                        <a:latin typeface="+mn-lt"/>
                        <a:ea typeface="+mn-ea"/>
                      </a:endParaRPr>
                    </a:p>
                  </a:txBody>
                  <a:tcPr anchor="ctr">
                    <a:lnR w="28575" cap="flat" cmpd="sng" algn="ctr">
                      <a:solidFill>
                        <a:schemeClr val="tx1"/>
                      </a:solidFill>
                      <a:prstDash val="solid"/>
                      <a:round/>
                      <a:headEnd type="none" w="med" len="med"/>
                      <a:tailEnd type="none" w="med" len="med"/>
                    </a:lnR>
                  </a:tcPr>
                </a:tc>
              </a:tr>
              <a:tr h="0">
                <a:tc vMerge="1">
                  <a:txBody>
                    <a:bodyPr/>
                    <a:lstStyle/>
                    <a:p>
                      <a:pPr algn="ctr"/>
                      <a:endParaRPr lang="zh-CN" altLang="en-US" sz="1400" dirty="0"/>
                    </a:p>
                  </a:txBody>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1600" kern="1200"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1600" kern="120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smtClean="0"/>
                        <a:t>性能监控</a:t>
                      </a:r>
                      <a:endParaRPr lang="zh-CN" altLang="en-US" sz="1600" kern="1200" dirty="0" smtClean="0">
                        <a:solidFill>
                          <a:schemeClr val="dk1"/>
                        </a:solidFill>
                        <a:latin typeface="+mn-lt"/>
                        <a:ea typeface="+mn-ea"/>
                        <a:cs typeface="+mn-cs"/>
                      </a:endParaRPr>
                    </a:p>
                  </a:txBody>
                  <a:tcPr>
                    <a:lnB w="28575"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性能报警统计</a:t>
                      </a:r>
                      <a:endParaRPr lang="zh-CN" altLang="en-US" sz="1600" dirty="0" smtClean="0">
                        <a:latin typeface="+mn-lt"/>
                        <a:ea typeface="+mn-ea"/>
                      </a:endParaRPr>
                    </a:p>
                  </a:txBody>
                  <a:tcPr anchor="ctr"/>
                </a:tc>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性能监控是对计算机性能的动态概述。通过对客户机各项性能进行监控，方便跟踪客户机的运行状态，对突发状况进行及时的处理。同时，通过报表的分析统计，使用户对客户机的性能有全局的了解。</a:t>
                      </a:r>
                      <a:endParaRPr lang="zh-CN" altLang="en-US" sz="1600" kern="1200" dirty="0" smtClean="0">
                        <a:solidFill>
                          <a:schemeClr val="dk1"/>
                        </a:solidFill>
                        <a:latin typeface="+mn-lt"/>
                        <a:ea typeface="+mn-ea"/>
                        <a:cs typeface="+mn-cs"/>
                      </a:endParaRPr>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r h="0">
                <a:tc vMerge="1">
                  <a:txBody>
                    <a:bodyPr/>
                    <a:lstStyle/>
                    <a:p>
                      <a:endParaRPr lang="zh-CN" altLang="en-US" dirty="0"/>
                    </a:p>
                  </a:txBody>
                  <a:tcPr/>
                </a:tc>
                <a:tc vMerge="1">
                  <a:txBody>
                    <a:bodyPr/>
                    <a:lstStyle/>
                    <a:p>
                      <a:endParaRPr lang="zh-CN" altLang="en-US" sz="1400" kern="1200" dirty="0" smtClean="0">
                        <a:solidFill>
                          <a:schemeClr val="dk1"/>
                        </a:solidFill>
                        <a:latin typeface="+mn-lt"/>
                        <a:ea typeface="+mn-ea"/>
                        <a:cs typeface="+mn-cs"/>
                      </a:endParaRPr>
                    </a:p>
                  </a:txBody>
                  <a:tcPr/>
                </a:tc>
                <a:tc>
                  <a:txBody>
                    <a:bodyPr/>
                    <a:lstStyle/>
                    <a:p>
                      <a:r>
                        <a:rPr lang="zh-CN" altLang="en-US" sz="1600" kern="1200" dirty="0" smtClean="0"/>
                        <a:t>实时性能监控</a:t>
                      </a:r>
                      <a:endParaRPr lang="zh-CN" altLang="en-US" sz="1600" kern="1200" dirty="0" smtClean="0">
                        <a:solidFill>
                          <a:schemeClr val="dk1"/>
                        </a:solidFill>
                        <a:latin typeface="+mn-lt"/>
                        <a:ea typeface="+mn-ea"/>
                        <a:cs typeface="+mn-cs"/>
                      </a:endParaRPr>
                    </a:p>
                  </a:txBody>
                  <a:tcPr anchor="ctr"/>
                </a:tc>
                <a:tc vMerge="1">
                  <a:txBody>
                    <a:bodyPr/>
                    <a:lstStyle/>
                    <a:p>
                      <a:endParaRPr lang="zh-CN" altLang="en-US" sz="1400" kern="1200" dirty="0" smtClean="0">
                        <a:solidFill>
                          <a:schemeClr val="dk1"/>
                        </a:solidFill>
                        <a:latin typeface="+mn-lt"/>
                        <a:ea typeface="+mn-ea"/>
                        <a:cs typeface="+mn-cs"/>
                      </a:endParaRPr>
                    </a:p>
                  </a:txBody>
                  <a:tcPr/>
                </a:tc>
              </a:tr>
              <a:tr h="0">
                <a:tc vMerge="1">
                  <a:txBody>
                    <a:bodyPr/>
                    <a:lstStyle/>
                    <a:p>
                      <a:endParaRPr lang="zh-CN" altLang="en-US" dirty="0"/>
                    </a:p>
                  </a:txBody>
                  <a:tcPr/>
                </a:tc>
                <a:tc vMerge="1">
                  <a:txBody>
                    <a:bodyPr/>
                    <a:lstStyle/>
                    <a:p>
                      <a:endParaRPr lang="zh-CN" altLang="en-US" sz="1400" kern="1200" dirty="0" smtClean="0">
                        <a:solidFill>
                          <a:schemeClr val="dk1"/>
                        </a:solidFill>
                        <a:latin typeface="+mn-lt"/>
                        <a:ea typeface="+mn-ea"/>
                        <a:cs typeface="+mn-cs"/>
                      </a:endParaRPr>
                    </a:p>
                  </a:txBody>
                  <a:tcPr/>
                </a:tc>
                <a:tc>
                  <a:txBody>
                    <a:bodyPr/>
                    <a:lstStyle/>
                    <a:p>
                      <a:r>
                        <a:rPr lang="zh-CN" altLang="en-US" sz="1600" kern="1200" dirty="0" smtClean="0"/>
                        <a:t>性能报警管理</a:t>
                      </a:r>
                      <a:endParaRPr lang="zh-CN" altLang="en-US" sz="1600" kern="1200" dirty="0" smtClean="0">
                        <a:solidFill>
                          <a:schemeClr val="dk1"/>
                        </a:solidFill>
                        <a:latin typeface="+mn-lt"/>
                        <a:ea typeface="+mn-ea"/>
                        <a:cs typeface="+mn-cs"/>
                      </a:endParaRPr>
                    </a:p>
                  </a:txBody>
                  <a:tcPr anchor="ctr">
                    <a:lnB w="28575" cap="flat" cmpd="sng" algn="ctr">
                      <a:solidFill>
                        <a:schemeClr val="tx1"/>
                      </a:solidFill>
                      <a:prstDash val="solid"/>
                      <a:round/>
                      <a:headEnd type="none" w="med" len="med"/>
                      <a:tailEnd type="none" w="med" len="med"/>
                    </a:lnB>
                  </a:tcPr>
                </a:tc>
                <a:tc vMerge="1">
                  <a:txBody>
                    <a:bodyPr/>
                    <a:lstStyle/>
                    <a:p>
                      <a:endParaRPr lang="zh-CN" altLang="en-US" sz="1400" kern="1200" dirty="0" smtClean="0">
                        <a:solidFill>
                          <a:schemeClr val="dk1"/>
                        </a:solidFill>
                        <a:latin typeface="+mn-lt"/>
                        <a:ea typeface="+mn-ea"/>
                        <a:cs typeface="+mn-cs"/>
                      </a:endParaRPr>
                    </a:p>
                  </a:txBody>
                  <a:tcPr/>
                </a:tc>
              </a:tr>
            </a:tbl>
          </a:graphicData>
        </a:graphic>
      </p:graphicFrame>
    </p:spTree>
    <p:extLst>
      <p:ext uri="{BB962C8B-B14F-4D97-AF65-F5344CB8AC3E}">
        <p14:creationId xmlns:p14="http://schemas.microsoft.com/office/powerpoint/2010/main" val="4233613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en-US" altLang="zh-CN" dirty="0" smtClean="0"/>
              <a:t>TCM - </a:t>
            </a:r>
            <a:r>
              <a:rPr lang="zh-CN" altLang="en-US" dirty="0" smtClean="0"/>
              <a:t>部署管理</a:t>
            </a:r>
          </a:p>
        </p:txBody>
      </p:sp>
      <p:graphicFrame>
        <p:nvGraphicFramePr>
          <p:cNvPr id="6" name="内容占位符 5"/>
          <p:cNvGraphicFramePr>
            <a:graphicFrameLocks noGrp="1"/>
          </p:cNvGraphicFramePr>
          <p:nvPr>
            <p:ph sz="quarter" idx="4294967295"/>
            <p:extLst>
              <p:ext uri="{D42A27DB-BD31-4B8C-83A1-F6EECF244321}">
                <p14:modId xmlns:p14="http://schemas.microsoft.com/office/powerpoint/2010/main" val="259889193"/>
              </p:ext>
            </p:extLst>
          </p:nvPr>
        </p:nvGraphicFramePr>
        <p:xfrm>
          <a:off x="768064" y="1377198"/>
          <a:ext cx="7848599" cy="2225040"/>
        </p:xfrm>
        <a:graphic>
          <a:graphicData uri="http://schemas.openxmlformats.org/drawingml/2006/table">
            <a:tbl>
              <a:tblPr firstRow="1" bandRow="1"/>
              <a:tblGrid>
                <a:gridCol w="1152053"/>
                <a:gridCol w="1836489"/>
                <a:gridCol w="4860057"/>
              </a:tblGrid>
              <a:tr h="0">
                <a:tc gridSpan="2">
                  <a:txBody>
                    <a:bodyPr/>
                    <a:lstStyle/>
                    <a:p>
                      <a:pPr algn="ctr"/>
                      <a:r>
                        <a:rPr lang="zh-CN" altLang="en-US" sz="2000" b="1" dirty="0" smtClean="0">
                          <a:latin typeface="+mn-lt"/>
                          <a:ea typeface="+mn-ea"/>
                        </a:rPr>
                        <a:t>功能项</a:t>
                      </a:r>
                      <a:endParaRPr lang="zh-CN" altLang="en-US" sz="2000" b="1" dirty="0">
                        <a:latin typeface="+mn-lt"/>
                        <a:ea typeface="+mn-ea"/>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zh-CN" altLang="en-US"/>
                    </a:p>
                  </a:txBody>
                  <a:tcPr/>
                </a:tc>
                <a:tc>
                  <a:txBody>
                    <a:bodyPr/>
                    <a:lstStyle/>
                    <a:p>
                      <a:pPr marL="0" algn="ctr" defTabSz="914400" rtl="0" eaLnBrk="1" latinLnBrk="0" hangingPunct="1"/>
                      <a:r>
                        <a:rPr lang="zh-CN" altLang="en-US" sz="2000" b="1" kern="1200" dirty="0" smtClean="0">
                          <a:latin typeface="+mn-lt"/>
                          <a:ea typeface="+mn-ea"/>
                        </a:rPr>
                        <a:t>描述</a:t>
                      </a:r>
                      <a:endParaRPr lang="zh-CN" altLang="en-US" sz="2000" b="1" kern="1200" dirty="0" smtClean="0">
                        <a:solidFill>
                          <a:schemeClr val="lt1"/>
                        </a:solidFill>
                        <a:latin typeface="+mn-lt"/>
                        <a:ea typeface="+mn-ea"/>
                        <a:cs typeface="+mn-cs"/>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432000">
                <a:tc rowSpan="4">
                  <a:txBody>
                    <a:bodyPr/>
                    <a:lstStyle/>
                    <a:p>
                      <a:pPr algn="ctr">
                        <a:lnSpc>
                          <a:spcPct val="150000"/>
                        </a:lnSpc>
                      </a:pPr>
                      <a:r>
                        <a:rPr lang="zh-CN" altLang="en-US" sz="1600" b="1" dirty="0" smtClean="0">
                          <a:latin typeface="+mn-lt"/>
                          <a:ea typeface="+mn-ea"/>
                        </a:rPr>
                        <a:t>部署管理</a:t>
                      </a:r>
                      <a:endParaRPr lang="zh-CN" altLang="en-US" sz="1600" b="1" dirty="0">
                        <a:latin typeface="+mn-lt"/>
                        <a:ea typeface="+mn-ea"/>
                      </a:endParaRPr>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nSpc>
                          <a:spcPct val="150000"/>
                        </a:lnSpc>
                      </a:pPr>
                      <a:r>
                        <a:rPr lang="en-US" altLang="zh-CN" sz="1600" kern="1200" dirty="0" smtClean="0">
                          <a:latin typeface="+mn-lt"/>
                          <a:ea typeface="+mn-ea"/>
                        </a:rPr>
                        <a:t>Linux</a:t>
                      </a:r>
                      <a:r>
                        <a:rPr lang="zh-CN" altLang="en-US" sz="1600" kern="1200" dirty="0" smtClean="0">
                          <a:latin typeface="+mn-lt"/>
                          <a:ea typeface="+mn-ea"/>
                        </a:rPr>
                        <a:t>文件部署</a:t>
                      </a:r>
                      <a:endParaRPr lang="zh-CN" altLang="en-US" sz="1600" dirty="0">
                        <a:latin typeface="+mn-lt"/>
                        <a:ea typeface="+mn-ea"/>
                      </a:endParaRPr>
                    </a:p>
                  </a:txBody>
                  <a:tcPr anchor="ctr"/>
                </a:tc>
                <a:tc>
                  <a:txBody>
                    <a:bodyPr/>
                    <a:lstStyle/>
                    <a:p>
                      <a:pPr>
                        <a:lnSpc>
                          <a:spcPct val="150000"/>
                        </a:lnSpc>
                      </a:pPr>
                      <a:r>
                        <a:rPr lang="zh-CN" altLang="en-US" sz="1600" kern="1200" dirty="0" smtClean="0">
                          <a:latin typeface="+mn-lt"/>
                          <a:ea typeface="+mn-ea"/>
                        </a:rPr>
                        <a:t>针对</a:t>
                      </a:r>
                      <a:r>
                        <a:rPr lang="en-US" altLang="zh-CN" sz="1600" kern="1200" dirty="0" smtClean="0">
                          <a:latin typeface="+mn-lt"/>
                          <a:ea typeface="+mn-ea"/>
                        </a:rPr>
                        <a:t>Linux</a:t>
                      </a:r>
                      <a:r>
                        <a:rPr lang="zh-CN" altLang="en-US" sz="1600" kern="1200" dirty="0" smtClean="0">
                          <a:latin typeface="+mn-lt"/>
                          <a:ea typeface="+mn-ea"/>
                        </a:rPr>
                        <a:t>机器的系统升级、补丁升级和</a:t>
                      </a:r>
                      <a:r>
                        <a:rPr lang="en-US" altLang="zh-CN" sz="1600" kern="1200" dirty="0" smtClean="0">
                          <a:latin typeface="+mn-lt"/>
                          <a:ea typeface="+mn-ea"/>
                        </a:rPr>
                        <a:t>Agent</a:t>
                      </a:r>
                      <a:r>
                        <a:rPr lang="zh-CN" altLang="en-US" sz="1600" kern="1200" dirty="0" smtClean="0">
                          <a:latin typeface="+mn-lt"/>
                          <a:ea typeface="+mn-ea"/>
                        </a:rPr>
                        <a:t>升级</a:t>
                      </a:r>
                      <a:endParaRPr lang="zh-CN" altLang="en-US" sz="1600" kern="1200" dirty="0" smtClean="0">
                        <a:solidFill>
                          <a:schemeClr val="dk1"/>
                        </a:solidFill>
                        <a:latin typeface="+mn-lt"/>
                        <a:ea typeface="+mn-ea"/>
                        <a:cs typeface="+mn-cs"/>
                      </a:endParaRPr>
                    </a:p>
                  </a:txBody>
                  <a:tcPr anchor="ctr">
                    <a:lnR w="28575" cap="flat" cmpd="sng" algn="ctr">
                      <a:solidFill>
                        <a:schemeClr val="tx1"/>
                      </a:solidFill>
                      <a:prstDash val="solid"/>
                      <a:round/>
                      <a:headEnd type="none" w="med" len="med"/>
                      <a:tailEnd type="none" w="med" len="med"/>
                    </a:lnR>
                  </a:tcPr>
                </a:tc>
              </a:tr>
              <a:tr h="432000">
                <a:tc vMerge="1">
                  <a:txBody>
                    <a:bodyPr/>
                    <a:lstStyle/>
                    <a:p>
                      <a:endParaRPr lang="zh-CN" altLang="en-US" dirty="0"/>
                    </a:p>
                  </a:txBody>
                  <a:tcPr/>
                </a:tc>
                <a:tc>
                  <a:txBody>
                    <a:bodyPr/>
                    <a:lstStyle/>
                    <a:p>
                      <a:pPr>
                        <a:lnSpc>
                          <a:spcPct val="150000"/>
                        </a:lnSpc>
                      </a:pPr>
                      <a:r>
                        <a:rPr lang="en-US" altLang="zh-CN" sz="1600" kern="1200" dirty="0" smtClean="0">
                          <a:latin typeface="+mn-lt"/>
                          <a:ea typeface="+mn-ea"/>
                        </a:rPr>
                        <a:t>Windows</a:t>
                      </a:r>
                      <a:r>
                        <a:rPr lang="zh-CN" altLang="en-US" sz="1600" kern="1200" dirty="0" smtClean="0">
                          <a:latin typeface="+mn-lt"/>
                          <a:ea typeface="+mn-ea"/>
                        </a:rPr>
                        <a:t>文件部署</a:t>
                      </a:r>
                      <a:endParaRPr lang="zh-CN" altLang="en-US" sz="1600" dirty="0">
                        <a:latin typeface="+mn-lt"/>
                        <a:ea typeface="+mn-ea"/>
                      </a:endParaRPr>
                    </a:p>
                  </a:txBody>
                  <a:tcPr anchor="ctr"/>
                </a:tc>
                <a:tc>
                  <a:txBody>
                    <a:bodyPr/>
                    <a:lstStyle/>
                    <a:p>
                      <a:pPr algn="just">
                        <a:lnSpc>
                          <a:spcPct val="150000"/>
                        </a:lnSpc>
                        <a:spcAft>
                          <a:spcPts val="0"/>
                        </a:spcAft>
                      </a:pPr>
                      <a:r>
                        <a:rPr lang="zh-CN" altLang="en-US" sz="1600" kern="1200" dirty="0" smtClean="0">
                          <a:latin typeface="+mn-lt"/>
                          <a:ea typeface="+mn-ea"/>
                        </a:rPr>
                        <a:t>针对</a:t>
                      </a:r>
                      <a:r>
                        <a:rPr lang="en-US" altLang="zh-CN" sz="1600" kern="1200" dirty="0" smtClean="0">
                          <a:latin typeface="+mn-lt"/>
                          <a:ea typeface="+mn-ea"/>
                        </a:rPr>
                        <a:t>WES7</a:t>
                      </a:r>
                      <a:r>
                        <a:rPr lang="zh-CN" altLang="en-US" sz="1600" kern="1200" dirty="0" smtClean="0">
                          <a:latin typeface="+mn-lt"/>
                          <a:ea typeface="+mn-ea"/>
                        </a:rPr>
                        <a:t>客户机的软件分发和复制文件</a:t>
                      </a:r>
                      <a:endParaRPr lang="zh-CN" altLang="zh-CN" sz="1600" kern="1200" dirty="0" smtClean="0">
                        <a:solidFill>
                          <a:schemeClr val="dk1"/>
                        </a:solidFill>
                        <a:latin typeface="+mn-lt"/>
                        <a:ea typeface="+mn-ea"/>
                        <a:cs typeface="+mn-cs"/>
                      </a:endParaRPr>
                    </a:p>
                  </a:txBody>
                  <a:tcPr anchor="ctr">
                    <a:lnR w="28575" cap="flat" cmpd="sng" algn="ctr">
                      <a:solidFill>
                        <a:schemeClr val="tx1"/>
                      </a:solidFill>
                      <a:prstDash val="solid"/>
                      <a:round/>
                      <a:headEnd type="none" w="med" len="med"/>
                      <a:tailEnd type="none" w="med" len="med"/>
                    </a:lnR>
                  </a:tcPr>
                </a:tc>
              </a:tr>
              <a:tr h="432000">
                <a:tc vMerge="1">
                  <a:txBody>
                    <a:bodyPr/>
                    <a:lstStyle/>
                    <a:p>
                      <a:endParaRPr lang="zh-CN" altLang="en-US" dirty="0"/>
                    </a:p>
                  </a:txBody>
                  <a:tcPr/>
                </a:tc>
                <a:tc>
                  <a:txBody>
                    <a:bodyPr/>
                    <a:lstStyle/>
                    <a:p>
                      <a:pPr>
                        <a:lnSpc>
                          <a:spcPct val="150000"/>
                        </a:lnSpc>
                      </a:pPr>
                      <a:r>
                        <a:rPr lang="en-US" altLang="zh-CN" sz="1600" dirty="0" smtClean="0">
                          <a:latin typeface="+mn-lt"/>
                          <a:ea typeface="+mn-ea"/>
                        </a:rPr>
                        <a:t>Windows</a:t>
                      </a:r>
                      <a:r>
                        <a:rPr lang="zh-CN" altLang="en-US" sz="1600" dirty="0" smtClean="0">
                          <a:latin typeface="+mn-lt"/>
                          <a:ea typeface="+mn-ea"/>
                        </a:rPr>
                        <a:t>系统镜像</a:t>
                      </a:r>
                      <a:endParaRPr lang="zh-CN" altLang="en-US" sz="1600" dirty="0">
                        <a:latin typeface="+mn-lt"/>
                        <a:ea typeface="+mn-ea"/>
                      </a:endParaRPr>
                    </a:p>
                  </a:txBody>
                  <a:tcPr anchor="ctr"/>
                </a:tc>
                <a:tc>
                  <a:txBody>
                    <a:bodyPr/>
                    <a:lstStyle/>
                    <a:p>
                      <a:pPr>
                        <a:lnSpc>
                          <a:spcPct val="150000"/>
                        </a:lnSpc>
                      </a:pPr>
                      <a:r>
                        <a:rPr lang="zh-CN" altLang="en-US" sz="1600" kern="1200" dirty="0" smtClean="0">
                          <a:latin typeface="+mn-lt"/>
                          <a:ea typeface="+mn-ea"/>
                        </a:rPr>
                        <a:t>针对</a:t>
                      </a:r>
                      <a:r>
                        <a:rPr lang="en-US" altLang="zh-CN" sz="1600" kern="1200" dirty="0" smtClean="0">
                          <a:latin typeface="+mn-lt"/>
                          <a:ea typeface="+mn-ea"/>
                        </a:rPr>
                        <a:t>WES7</a:t>
                      </a:r>
                      <a:r>
                        <a:rPr lang="zh-CN" altLang="en-US" sz="1600" kern="1200" dirty="0" smtClean="0">
                          <a:latin typeface="+mn-lt"/>
                          <a:ea typeface="+mn-ea"/>
                        </a:rPr>
                        <a:t>的系统镜像抓取和系统镜像分发</a:t>
                      </a:r>
                      <a:endParaRPr lang="zh-CN" altLang="en-US" sz="1600" kern="1200" dirty="0" smtClean="0">
                        <a:solidFill>
                          <a:schemeClr val="dk1"/>
                        </a:solidFill>
                        <a:latin typeface="+mn-lt"/>
                        <a:ea typeface="+mn-ea"/>
                        <a:cs typeface="+mn-cs"/>
                      </a:endParaRPr>
                    </a:p>
                  </a:txBody>
                  <a:tcPr anchor="ctr">
                    <a:lnR w="28575" cap="flat" cmpd="sng" algn="ctr">
                      <a:solidFill>
                        <a:schemeClr val="tx1"/>
                      </a:solidFill>
                      <a:prstDash val="solid"/>
                      <a:round/>
                      <a:headEnd type="none" w="med" len="med"/>
                      <a:tailEnd type="none" w="med" len="med"/>
                    </a:lnR>
                  </a:tcPr>
                </a:tc>
              </a:tr>
              <a:tr h="432000">
                <a:tc vMerge="1">
                  <a:txBody>
                    <a:bodyPr/>
                    <a:lstStyle/>
                    <a:p>
                      <a:pPr marL="0" algn="ctr" defTabSz="914400" rtl="0" eaLnBrk="1" latinLnBrk="0" hangingPunct="1"/>
                      <a:endParaRPr lang="zh-CN" altLang="en-US" sz="1400" dirty="0"/>
                    </a:p>
                  </a:txBody>
                  <a:tcPr/>
                </a:tc>
                <a:tc>
                  <a:txBody>
                    <a:bodyPr/>
                    <a:lstStyle/>
                    <a:p>
                      <a:pPr marL="0" algn="l" defTabSz="914400" rtl="0" eaLnBrk="1" latinLnBrk="0" hangingPunct="1">
                        <a:lnSpc>
                          <a:spcPct val="150000"/>
                        </a:lnSpc>
                      </a:pPr>
                      <a:r>
                        <a:rPr lang="zh-CN" altLang="en-US" sz="1600" dirty="0" smtClean="0">
                          <a:latin typeface="+mn-lt"/>
                          <a:ea typeface="+mn-ea"/>
                        </a:rPr>
                        <a:t>资源中心</a:t>
                      </a:r>
                      <a:endParaRPr lang="zh-CN" altLang="en-US" sz="1600" dirty="0">
                        <a:latin typeface="+mn-lt"/>
                        <a:ea typeface="+mn-ea"/>
                      </a:endParaRPr>
                    </a:p>
                  </a:txBody>
                  <a:tcPr anchor="ctr">
                    <a:lnB w="28575" cap="flat" cmpd="sng" algn="ctr">
                      <a:solidFill>
                        <a:schemeClr val="tx1"/>
                      </a:solidFill>
                      <a:prstDash val="solid"/>
                      <a:round/>
                      <a:headEnd type="none" w="med" len="med"/>
                      <a:tailEnd type="none" w="med" len="med"/>
                    </a:lnB>
                  </a:tcPr>
                </a:tc>
                <a:tc>
                  <a:txBody>
                    <a:bodyPr/>
                    <a:lstStyle/>
                    <a:p>
                      <a:pPr>
                        <a:lnSpc>
                          <a:spcPct val="150000"/>
                        </a:lnSpc>
                      </a:pPr>
                      <a:r>
                        <a:rPr lang="zh-CN" altLang="en-US" sz="1600" dirty="0" smtClean="0">
                          <a:latin typeface="+mn-lt"/>
                          <a:ea typeface="+mn-ea"/>
                        </a:rPr>
                        <a:t>管理存储节点</a:t>
                      </a:r>
                      <a:endParaRPr lang="en-US" altLang="zh-CN" sz="1600" dirty="0" smtClean="0">
                        <a:latin typeface="+mn-lt"/>
                        <a:ea typeface="+mn-ea"/>
                      </a:endParaRPr>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272610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en-US" altLang="zh-CN" dirty="0" smtClean="0"/>
              <a:t>TCM - </a:t>
            </a:r>
            <a:r>
              <a:rPr lang="zh-CN" altLang="en-US" dirty="0" smtClean="0"/>
              <a:t>公共管理</a:t>
            </a:r>
          </a:p>
        </p:txBody>
      </p:sp>
      <p:graphicFrame>
        <p:nvGraphicFramePr>
          <p:cNvPr id="6" name="内容占位符 5"/>
          <p:cNvGraphicFramePr>
            <a:graphicFrameLocks noGrp="1"/>
          </p:cNvGraphicFramePr>
          <p:nvPr>
            <p:ph sz="quarter" idx="4294967295"/>
            <p:extLst>
              <p:ext uri="{D42A27DB-BD31-4B8C-83A1-F6EECF244321}">
                <p14:modId xmlns:p14="http://schemas.microsoft.com/office/powerpoint/2010/main" val="3338804401"/>
              </p:ext>
            </p:extLst>
          </p:nvPr>
        </p:nvGraphicFramePr>
        <p:xfrm>
          <a:off x="742338" y="1376363"/>
          <a:ext cx="7848675" cy="4644336"/>
        </p:xfrm>
        <a:graphic>
          <a:graphicData uri="http://schemas.openxmlformats.org/drawingml/2006/table">
            <a:tbl>
              <a:tblPr firstRow="1" bandRow="1"/>
              <a:tblGrid>
                <a:gridCol w="431974"/>
                <a:gridCol w="1054238"/>
                <a:gridCol w="1430113"/>
                <a:gridCol w="4932350"/>
              </a:tblGrid>
              <a:tr h="432000">
                <a:tc gridSpan="3">
                  <a:txBody>
                    <a:bodyPr/>
                    <a:lstStyle/>
                    <a:p>
                      <a:pPr algn="ctr"/>
                      <a:r>
                        <a:rPr lang="zh-CN" altLang="en-US" sz="2000" b="1" dirty="0" smtClean="0">
                          <a:latin typeface="+mn-lt"/>
                          <a:ea typeface="+mn-ea"/>
                        </a:rPr>
                        <a:t>功能项</a:t>
                      </a:r>
                      <a:endParaRPr lang="zh-CN" altLang="en-US" sz="2000" b="1" dirty="0">
                        <a:latin typeface="+mn-lt"/>
                        <a:ea typeface="+mn-ea"/>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zh-CN" altLang="en-US"/>
                    </a:p>
                  </a:txBody>
                  <a:tcPr/>
                </a:tc>
                <a:tc hMerge="1">
                  <a:txBody>
                    <a:bodyPr/>
                    <a:lstStyle/>
                    <a:p>
                      <a:endParaRPr lang="zh-CN" altLang="en-US"/>
                    </a:p>
                  </a:txBody>
                  <a:tcPr/>
                </a:tc>
                <a:tc>
                  <a:txBody>
                    <a:bodyPr/>
                    <a:lstStyle/>
                    <a:p>
                      <a:pPr marL="0" algn="ctr" defTabSz="914400" rtl="0" eaLnBrk="1" latinLnBrk="0" hangingPunct="1"/>
                      <a:r>
                        <a:rPr lang="zh-CN" altLang="en-US" sz="2000" b="1" kern="1200" dirty="0" smtClean="0">
                          <a:latin typeface="+mn-lt"/>
                          <a:ea typeface="+mn-ea"/>
                        </a:rPr>
                        <a:t>描述</a:t>
                      </a:r>
                      <a:endParaRPr lang="zh-CN" altLang="en-US" sz="2000" b="1" kern="1200" dirty="0" smtClean="0">
                        <a:solidFill>
                          <a:schemeClr val="lt1"/>
                        </a:solidFill>
                        <a:latin typeface="+mn-lt"/>
                        <a:ea typeface="+mn-ea"/>
                        <a:cs typeface="+mn-cs"/>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432000">
                <a:tc rowSpan="8">
                  <a:txBody>
                    <a:bodyPr/>
                    <a:lstStyle/>
                    <a:p>
                      <a:pPr algn="ctr">
                        <a:lnSpc>
                          <a:spcPct val="140000"/>
                        </a:lnSpc>
                      </a:pPr>
                      <a:r>
                        <a:rPr lang="zh-CN" altLang="en-US" sz="1600" b="1" dirty="0" smtClean="0">
                          <a:latin typeface="+mn-lt"/>
                          <a:ea typeface="+mn-ea"/>
                        </a:rPr>
                        <a:t>公共管理</a:t>
                      </a:r>
                      <a:endParaRPr lang="zh-CN" altLang="en-US" sz="1600" b="1" dirty="0">
                        <a:latin typeface="+mn-lt"/>
                        <a:ea typeface="+mn-ea"/>
                      </a:endParaRPr>
                    </a:p>
                  </a:txBody>
                  <a:tcPr anchor="ctr" anchorCtr="1">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a:lnSpc>
                          <a:spcPct val="140000"/>
                        </a:lnSpc>
                      </a:pPr>
                      <a:r>
                        <a:rPr lang="zh-CN" altLang="en-US" sz="1600" dirty="0" smtClean="0">
                          <a:latin typeface="+mn-lt"/>
                          <a:ea typeface="+mn-ea"/>
                        </a:rPr>
                        <a:t>客户机升级</a:t>
                      </a:r>
                      <a:endParaRPr lang="zh-CN" altLang="en-US" sz="1600" dirty="0">
                        <a:latin typeface="+mn-lt"/>
                        <a:ea typeface="+mn-ea"/>
                      </a:endParaRPr>
                    </a:p>
                  </a:txBody>
                  <a:tcPr anchor="ctr"/>
                </a:tc>
                <a:tc hMerge="1">
                  <a:txBody>
                    <a:bodyPr/>
                    <a:lstStyle/>
                    <a:p>
                      <a:endParaRPr lang="zh-CN" altLang="en-US" sz="1600" dirty="0"/>
                    </a:p>
                  </a:txBody>
                  <a:tcPr/>
                </a:tc>
                <a:tc>
                  <a:txBody>
                    <a:bodyPr/>
                    <a:lstStyle/>
                    <a:p>
                      <a:pPr>
                        <a:lnSpc>
                          <a:spcPct val="140000"/>
                        </a:lnSpc>
                      </a:pPr>
                      <a:r>
                        <a:rPr lang="zh-CN" altLang="en-US" sz="1600" kern="1200" dirty="0" smtClean="0">
                          <a:latin typeface="+mn-lt"/>
                          <a:ea typeface="+mn-ea"/>
                        </a:rPr>
                        <a:t>实现</a:t>
                      </a:r>
                      <a:r>
                        <a:rPr lang="en-US" altLang="zh-CN" sz="1600" kern="1200" dirty="0" smtClean="0">
                          <a:latin typeface="+mn-lt"/>
                          <a:ea typeface="+mn-ea"/>
                        </a:rPr>
                        <a:t>WES 7</a:t>
                      </a:r>
                      <a:r>
                        <a:rPr lang="zh-CN" altLang="en-US" sz="1600" kern="1200" dirty="0" smtClean="0">
                          <a:latin typeface="+mn-lt"/>
                          <a:ea typeface="+mn-ea"/>
                        </a:rPr>
                        <a:t>版本的客户端</a:t>
                      </a:r>
                      <a:r>
                        <a:rPr lang="en-US" altLang="zh-CN" sz="1600" kern="1200" dirty="0" smtClean="0">
                          <a:latin typeface="+mn-lt"/>
                          <a:ea typeface="+mn-ea"/>
                        </a:rPr>
                        <a:t>Agent</a:t>
                      </a:r>
                      <a:r>
                        <a:rPr lang="zh-CN" altLang="en-US" sz="1600" kern="1200" dirty="0" smtClean="0">
                          <a:latin typeface="+mn-lt"/>
                          <a:ea typeface="+mn-ea"/>
                        </a:rPr>
                        <a:t>升级功能。</a:t>
                      </a:r>
                      <a:endParaRPr lang="zh-CN" altLang="en-US" sz="1600" kern="1200" dirty="0" smtClean="0">
                        <a:solidFill>
                          <a:schemeClr val="dk1"/>
                        </a:solidFill>
                        <a:latin typeface="+mn-lt"/>
                        <a:ea typeface="+mn-ea"/>
                        <a:cs typeface="+mn-cs"/>
                      </a:endParaRPr>
                    </a:p>
                  </a:txBody>
                  <a:tcPr anchor="ctr">
                    <a:lnR w="28575" cap="flat" cmpd="sng" algn="ctr">
                      <a:solidFill>
                        <a:schemeClr val="tx1"/>
                      </a:solidFill>
                      <a:prstDash val="solid"/>
                      <a:round/>
                      <a:headEnd type="none" w="med" len="med"/>
                      <a:tailEnd type="none" w="med" len="med"/>
                    </a:lnR>
                  </a:tcPr>
                </a:tc>
              </a:tr>
              <a:tr h="136606">
                <a:tc vMerge="1">
                  <a:txBody>
                    <a:bodyPr/>
                    <a:lstStyle/>
                    <a:p>
                      <a:endParaRPr lang="zh-CN" altLang="en-US" dirty="0"/>
                    </a:p>
                  </a:txBody>
                  <a:tcPr/>
                </a:tc>
                <a:tc rowSpan="3">
                  <a:txBody>
                    <a:bodyPr/>
                    <a:lstStyle/>
                    <a:p>
                      <a:pPr marL="0" algn="ctr" defTabSz="914400" rtl="0" eaLnBrk="1" latinLnBrk="0" hangingPunct="1">
                        <a:lnSpc>
                          <a:spcPct val="140000"/>
                        </a:lnSpc>
                      </a:pPr>
                      <a:endParaRPr lang="en-US" altLang="zh-CN" sz="1600" dirty="0" smtClean="0">
                        <a:latin typeface="+mn-lt"/>
                        <a:ea typeface="+mn-ea"/>
                      </a:endParaRPr>
                    </a:p>
                    <a:p>
                      <a:pPr marL="0" algn="ctr" defTabSz="914400" rtl="0" eaLnBrk="1" latinLnBrk="0" hangingPunct="1">
                        <a:lnSpc>
                          <a:spcPct val="140000"/>
                        </a:lnSpc>
                      </a:pPr>
                      <a:endParaRPr lang="en-US" altLang="zh-CN" sz="1600" dirty="0" smtClean="0">
                        <a:latin typeface="+mn-lt"/>
                        <a:ea typeface="+mn-ea"/>
                      </a:endParaRPr>
                    </a:p>
                    <a:p>
                      <a:pPr marL="0" algn="ctr" defTabSz="914400" rtl="0" eaLnBrk="1" latinLnBrk="0" hangingPunct="1">
                        <a:lnSpc>
                          <a:spcPct val="140000"/>
                        </a:lnSpc>
                      </a:pPr>
                      <a:r>
                        <a:rPr lang="zh-CN" altLang="en-US" sz="1600" dirty="0" smtClean="0">
                          <a:latin typeface="+mn-lt"/>
                          <a:ea typeface="+mn-ea"/>
                        </a:rPr>
                        <a:t>用户管理</a:t>
                      </a:r>
                      <a:endParaRPr lang="zh-CN" altLang="en-US" sz="1600" dirty="0">
                        <a:latin typeface="+mn-lt"/>
                        <a:ea typeface="+mn-ea"/>
                      </a:endParaRPr>
                    </a:p>
                  </a:txBody>
                  <a:tcPr anchor="ctr"/>
                </a:tc>
                <a:tc>
                  <a:txBody>
                    <a:bodyPr/>
                    <a:lstStyle/>
                    <a:p>
                      <a:pPr>
                        <a:lnSpc>
                          <a:spcPct val="140000"/>
                        </a:lnSpc>
                      </a:pPr>
                      <a:r>
                        <a:rPr lang="zh-CN" altLang="en-US" sz="1600" kern="1200" dirty="0" smtClean="0">
                          <a:latin typeface="+mn-lt"/>
                          <a:ea typeface="+mn-ea"/>
                        </a:rPr>
                        <a:t>基本用户管理</a:t>
                      </a:r>
                      <a:endParaRPr lang="zh-CN" altLang="en-US" sz="1600" dirty="0">
                        <a:latin typeface="+mn-lt"/>
                        <a:ea typeface="+mn-ea"/>
                      </a:endParaRPr>
                    </a:p>
                  </a:txBody>
                  <a:tcPr anchor="ctr"/>
                </a:tc>
                <a:tc rowSpan="3">
                  <a:txBody>
                    <a:bodyPr/>
                    <a:lstStyle/>
                    <a:p>
                      <a:pPr algn="just">
                        <a:lnSpc>
                          <a:spcPct val="140000"/>
                        </a:lnSpc>
                        <a:spcAft>
                          <a:spcPts val="0"/>
                        </a:spcAft>
                      </a:pPr>
                      <a:r>
                        <a:rPr lang="zh-CN" altLang="en-US" sz="1600" dirty="0" smtClean="0">
                          <a:latin typeface="+mn-lt"/>
                          <a:ea typeface="+mn-ea"/>
                        </a:rPr>
                        <a:t>用户管理用于帮助企业建立系统运行的账户信息，包括：管理员组划分、新建</a:t>
                      </a:r>
                      <a:r>
                        <a:rPr lang="en-US" altLang="zh-CN" sz="1600" dirty="0" smtClean="0">
                          <a:latin typeface="+mn-lt"/>
                          <a:ea typeface="+mn-ea"/>
                        </a:rPr>
                        <a:t>/</a:t>
                      </a:r>
                      <a:r>
                        <a:rPr lang="zh-CN" altLang="en-US" sz="1600" dirty="0" smtClean="0">
                          <a:latin typeface="+mn-lt"/>
                          <a:ea typeface="+mn-ea"/>
                        </a:rPr>
                        <a:t>修改管理帐户、角色管理、账户权限分配、帐号申请</a:t>
                      </a:r>
                      <a:r>
                        <a:rPr lang="en-US" altLang="zh-CN" sz="1600" dirty="0" smtClean="0">
                          <a:latin typeface="+mn-lt"/>
                          <a:ea typeface="+mn-ea"/>
                        </a:rPr>
                        <a:t>/</a:t>
                      </a:r>
                      <a:r>
                        <a:rPr lang="zh-CN" altLang="en-US" sz="1600" dirty="0" smtClean="0">
                          <a:latin typeface="+mn-lt"/>
                          <a:ea typeface="+mn-ea"/>
                        </a:rPr>
                        <a:t>审核等功能。管理员的权限根据角色来划分，帐号申请</a:t>
                      </a:r>
                      <a:r>
                        <a:rPr lang="en-US" altLang="zh-CN" sz="1600" dirty="0" smtClean="0">
                          <a:latin typeface="+mn-lt"/>
                          <a:ea typeface="+mn-ea"/>
                        </a:rPr>
                        <a:t>/</a:t>
                      </a:r>
                      <a:r>
                        <a:rPr lang="zh-CN" altLang="en-US" sz="1600" dirty="0" smtClean="0">
                          <a:latin typeface="+mn-lt"/>
                          <a:ea typeface="+mn-ea"/>
                        </a:rPr>
                        <a:t>审核方便大型企业快速地建立系统运行的账户信息。</a:t>
                      </a:r>
                      <a:endParaRPr lang="en-US" altLang="zh-CN" sz="1600" dirty="0" smtClean="0">
                        <a:latin typeface="+mn-lt"/>
                        <a:ea typeface="+mn-ea"/>
                      </a:endParaRPr>
                    </a:p>
                  </a:txBody>
                  <a:tcPr anchor="ctr">
                    <a:lnR w="28575" cap="flat" cmpd="sng" algn="ctr">
                      <a:solidFill>
                        <a:schemeClr val="tx1"/>
                      </a:solidFill>
                      <a:prstDash val="solid"/>
                      <a:round/>
                      <a:headEnd type="none" w="med" len="med"/>
                      <a:tailEnd type="none" w="med" len="med"/>
                    </a:lnR>
                  </a:tcPr>
                </a:tc>
              </a:tr>
              <a:tr h="136606">
                <a:tc vMerge="1">
                  <a:txBody>
                    <a:bodyPr/>
                    <a:lstStyle/>
                    <a:p>
                      <a:endParaRPr lang="zh-CN" altLang="en-US" dirty="0"/>
                    </a:p>
                  </a:txBody>
                  <a:tcPr/>
                </a:tc>
                <a:tc vMerge="1">
                  <a:txBody>
                    <a:bodyPr/>
                    <a:lstStyle/>
                    <a:p>
                      <a:endParaRPr lang="zh-CN" altLang="en-US" dirty="0"/>
                    </a:p>
                  </a:txBody>
                  <a:tcPr/>
                </a:tc>
                <a:tc>
                  <a:txBody>
                    <a:bodyPr/>
                    <a:lstStyle/>
                    <a:p>
                      <a:pPr>
                        <a:lnSpc>
                          <a:spcPct val="140000"/>
                        </a:lnSpc>
                      </a:pPr>
                      <a:r>
                        <a:rPr lang="zh-CN" altLang="en-US" sz="1600" dirty="0" smtClean="0">
                          <a:latin typeface="+mn-lt"/>
                          <a:ea typeface="+mn-ea"/>
                        </a:rPr>
                        <a:t>帐号审批</a:t>
                      </a:r>
                      <a:endParaRPr lang="zh-CN" altLang="en-US" sz="1600" dirty="0">
                        <a:latin typeface="+mn-lt"/>
                        <a:ea typeface="+mn-ea"/>
                      </a:endParaRPr>
                    </a:p>
                  </a:txBody>
                  <a:tcPr anchor="ctr"/>
                </a:tc>
                <a:tc vMerge="1">
                  <a:txBody>
                    <a:bodyPr/>
                    <a:lstStyle/>
                    <a:p>
                      <a:endParaRPr lang="zh-CN" altLang="en-US" sz="1600" kern="1200" dirty="0" smtClean="0">
                        <a:solidFill>
                          <a:schemeClr val="dk1"/>
                        </a:solidFill>
                        <a:latin typeface="+mn-lt"/>
                        <a:ea typeface="+mn-ea"/>
                        <a:cs typeface="+mn-cs"/>
                      </a:endParaRPr>
                    </a:p>
                  </a:txBody>
                  <a:tcPr/>
                </a:tc>
              </a:tr>
              <a:tr h="260793">
                <a:tc vMerge="1">
                  <a:txBody>
                    <a:bodyPr/>
                    <a:lstStyle/>
                    <a:p>
                      <a:pPr marL="0" algn="ctr" defTabSz="914400" rtl="0" eaLnBrk="1" latinLnBrk="0" hangingPunct="1"/>
                      <a:endParaRPr lang="zh-CN" altLang="en-US" sz="1400" dirty="0"/>
                    </a:p>
                  </a:txBody>
                  <a:tcPr/>
                </a:tc>
                <a:tc vMerge="1">
                  <a:txBody>
                    <a:bodyPr/>
                    <a:lstStyle/>
                    <a:p>
                      <a:pPr marL="0" algn="ctr" defTabSz="914400" rtl="0" eaLnBrk="1" latinLnBrk="0" hangingPunct="1"/>
                      <a:endParaRPr lang="zh-CN" altLang="en-US" sz="1600" dirty="0"/>
                    </a:p>
                  </a:txBody>
                  <a:tcPr/>
                </a:tc>
                <a:tc>
                  <a:txBody>
                    <a:bodyPr/>
                    <a:lstStyle/>
                    <a:p>
                      <a:pPr>
                        <a:lnSpc>
                          <a:spcPct val="140000"/>
                        </a:lnSpc>
                      </a:pPr>
                      <a:r>
                        <a:rPr lang="zh-CN" altLang="en-US" sz="1600" dirty="0" smtClean="0">
                          <a:latin typeface="+mn-lt"/>
                          <a:ea typeface="+mn-ea"/>
                        </a:rPr>
                        <a:t>角色管理</a:t>
                      </a:r>
                      <a:endParaRPr lang="zh-CN" altLang="en-US" sz="1600" dirty="0">
                        <a:latin typeface="+mn-lt"/>
                        <a:ea typeface="+mn-ea"/>
                      </a:endParaRPr>
                    </a:p>
                  </a:txBody>
                  <a:tcPr anchor="ctr"/>
                </a:tc>
                <a:tc vMerge="1">
                  <a:txBody>
                    <a:bodyPr/>
                    <a:lstStyle/>
                    <a:p>
                      <a:endParaRPr lang="en-US" altLang="zh-CN" sz="1600" dirty="0" smtClean="0"/>
                    </a:p>
                  </a:txBody>
                  <a:tcPr/>
                </a:tc>
              </a:tr>
              <a:tr h="432000">
                <a:tc vMerge="1">
                  <a:txBody>
                    <a:bodyPr/>
                    <a:lstStyle/>
                    <a:p>
                      <a:endParaRPr lang="zh-CN" altLang="en-US"/>
                    </a:p>
                  </a:txBody>
                  <a:tcPr/>
                </a:tc>
                <a:tc gridSpan="2">
                  <a:txBody>
                    <a:bodyPr/>
                    <a:lstStyle/>
                    <a:p>
                      <a:pPr marL="0" algn="ctr" defTabSz="914400" rtl="0" eaLnBrk="1" latinLnBrk="0" hangingPunct="1">
                        <a:lnSpc>
                          <a:spcPct val="140000"/>
                        </a:lnSpc>
                      </a:pPr>
                      <a:r>
                        <a:rPr lang="zh-CN" altLang="en-US" sz="1600" dirty="0" smtClean="0">
                          <a:latin typeface="+mn-lt"/>
                          <a:ea typeface="+mn-ea"/>
                        </a:rPr>
                        <a:t>电子标签</a:t>
                      </a:r>
                      <a:endParaRPr lang="zh-CN" altLang="en-US" sz="1600" dirty="0">
                        <a:latin typeface="+mn-lt"/>
                        <a:ea typeface="+mn-ea"/>
                      </a:endParaRPr>
                    </a:p>
                  </a:txBody>
                  <a:tcPr anchor="ctr"/>
                </a:tc>
                <a:tc hMerge="1">
                  <a:txBody>
                    <a:bodyPr/>
                    <a:lstStyle/>
                    <a:p>
                      <a:endParaRPr lang="zh-CN" altLang="en-US"/>
                    </a:p>
                  </a:txBody>
                  <a:tcPr/>
                </a:tc>
                <a:tc>
                  <a:txBody>
                    <a:bodyPr/>
                    <a:lstStyle/>
                    <a:p>
                      <a:pPr>
                        <a:lnSpc>
                          <a:spcPct val="140000"/>
                        </a:lnSpc>
                      </a:pPr>
                      <a:r>
                        <a:rPr lang="zh-CN" altLang="en-US" sz="1600" dirty="0" smtClean="0">
                          <a:latin typeface="+mn-lt"/>
                          <a:ea typeface="+mn-ea"/>
                        </a:rPr>
                        <a:t>实现对客户机的维保时间管理。</a:t>
                      </a:r>
                      <a:endParaRPr lang="zh-CN" altLang="en-US" sz="1600" dirty="0">
                        <a:latin typeface="+mn-lt"/>
                        <a:ea typeface="+mn-ea"/>
                      </a:endParaRPr>
                    </a:p>
                  </a:txBody>
                  <a:tcPr anchor="ctr">
                    <a:lnR w="28575" cap="flat" cmpd="sng" algn="ctr">
                      <a:solidFill>
                        <a:schemeClr val="tx1"/>
                      </a:solidFill>
                      <a:prstDash val="solid"/>
                      <a:round/>
                      <a:headEnd type="none" w="med" len="med"/>
                      <a:tailEnd type="none" w="med" len="med"/>
                    </a:lnR>
                  </a:tcPr>
                </a:tc>
              </a:tr>
              <a:tr h="136606">
                <a:tc vMerge="1">
                  <a:txBody>
                    <a:bodyPr/>
                    <a:lstStyle/>
                    <a:p>
                      <a:pPr algn="ctr"/>
                      <a:endParaRPr lang="zh-CN" altLang="en-US" sz="1400" dirty="0"/>
                    </a:p>
                  </a:txBody>
                  <a:tcPr/>
                </a:tc>
                <a:tc rowSpan="2">
                  <a:txBody>
                    <a:bodyPr/>
                    <a:lstStyle/>
                    <a:p>
                      <a:pPr marL="0" marR="0" indent="0" algn="ctr" defTabSz="914400" rtl="0" eaLnBrk="1" fontAlgn="auto" latinLnBrk="0" hangingPunct="1">
                        <a:lnSpc>
                          <a:spcPct val="140000"/>
                        </a:lnSpc>
                        <a:spcBef>
                          <a:spcPts val="0"/>
                        </a:spcBef>
                        <a:spcAft>
                          <a:spcPts val="0"/>
                        </a:spcAft>
                        <a:buClrTx/>
                        <a:buSzTx/>
                        <a:buFontTx/>
                        <a:buNone/>
                        <a:tabLst/>
                        <a:defRPr/>
                      </a:pPr>
                      <a:endParaRPr lang="en-US" altLang="zh-CN" sz="1600" kern="1200" dirty="0" smtClean="0">
                        <a:latin typeface="+mn-lt"/>
                        <a:ea typeface="+mn-ea"/>
                      </a:endParaRPr>
                    </a:p>
                    <a:p>
                      <a:pPr marL="0" marR="0" indent="0" algn="ctr" defTabSz="914400" rtl="0" eaLnBrk="1" fontAlgn="auto" latinLnBrk="0" hangingPunct="1">
                        <a:lnSpc>
                          <a:spcPct val="140000"/>
                        </a:lnSpc>
                        <a:spcBef>
                          <a:spcPts val="0"/>
                        </a:spcBef>
                        <a:spcAft>
                          <a:spcPts val="0"/>
                        </a:spcAft>
                        <a:buClrTx/>
                        <a:buSzTx/>
                        <a:buFontTx/>
                        <a:buNone/>
                        <a:tabLst/>
                        <a:defRPr/>
                      </a:pPr>
                      <a:r>
                        <a:rPr lang="zh-CN" altLang="en-US" sz="1600" kern="1200" dirty="0" smtClean="0">
                          <a:latin typeface="+mn-lt"/>
                          <a:ea typeface="+mn-ea"/>
                        </a:rPr>
                        <a:t>日志管理</a:t>
                      </a:r>
                      <a:endParaRPr lang="zh-CN" altLang="en-US" sz="1600" kern="1200" dirty="0" smtClean="0">
                        <a:solidFill>
                          <a:schemeClr val="dk1"/>
                        </a:solidFill>
                        <a:latin typeface="+mn-lt"/>
                        <a:ea typeface="+mn-ea"/>
                        <a:cs typeface="+mn-cs"/>
                      </a:endParaRPr>
                    </a:p>
                  </a:txBody>
                  <a:tcPr anchor="ctr"/>
                </a:tc>
                <a:tc>
                  <a:txBody>
                    <a:bodyPr/>
                    <a:lstStyle/>
                    <a:p>
                      <a:pPr marL="0" marR="0" indent="0" algn="l" defTabSz="914400" rtl="0" eaLnBrk="1" fontAlgn="auto" latinLnBrk="0" hangingPunct="1">
                        <a:lnSpc>
                          <a:spcPct val="140000"/>
                        </a:lnSpc>
                        <a:spcBef>
                          <a:spcPts val="0"/>
                        </a:spcBef>
                        <a:spcAft>
                          <a:spcPts val="0"/>
                        </a:spcAft>
                        <a:buClrTx/>
                        <a:buSzTx/>
                        <a:buFontTx/>
                        <a:buNone/>
                        <a:tabLst/>
                        <a:defRPr/>
                      </a:pPr>
                      <a:r>
                        <a:rPr lang="zh-CN" altLang="en-US" sz="1600" dirty="0" smtClean="0">
                          <a:latin typeface="+mn-lt"/>
                          <a:ea typeface="+mn-ea"/>
                        </a:rPr>
                        <a:t>日志操作管理</a:t>
                      </a:r>
                    </a:p>
                  </a:txBody>
                  <a:tcPr anchor="ctr"/>
                </a:tc>
                <a:tc rowSpan="2">
                  <a:txBody>
                    <a:bodyPr/>
                    <a:lstStyle/>
                    <a:p>
                      <a:pPr marL="0" marR="0" indent="0" algn="l" defTabSz="914400" rtl="0" eaLnBrk="1" fontAlgn="auto" latinLnBrk="0" hangingPunct="1">
                        <a:lnSpc>
                          <a:spcPct val="140000"/>
                        </a:lnSpc>
                        <a:spcBef>
                          <a:spcPts val="0"/>
                        </a:spcBef>
                        <a:spcAft>
                          <a:spcPts val="0"/>
                        </a:spcAft>
                        <a:buClrTx/>
                        <a:buSzTx/>
                        <a:buFontTx/>
                        <a:buNone/>
                        <a:tabLst/>
                        <a:defRPr/>
                      </a:pPr>
                      <a:r>
                        <a:rPr lang="zh-CN" altLang="en-US" sz="1600" kern="1200" dirty="0" smtClean="0">
                          <a:latin typeface="+mn-lt"/>
                          <a:ea typeface="+mn-ea"/>
                        </a:rPr>
                        <a:t>管理各种操作记录，记录管理员的操作时间、操作内容、操作结果，通过查询可以知道过去对系统操作的情况，方便日后事件跟踪。</a:t>
                      </a:r>
                      <a:endParaRPr lang="zh-CN" altLang="en-US" sz="1600" kern="1200" dirty="0" smtClean="0">
                        <a:solidFill>
                          <a:schemeClr val="dk1"/>
                        </a:solidFill>
                        <a:latin typeface="+mn-lt"/>
                        <a:ea typeface="+mn-ea"/>
                        <a:cs typeface="+mn-cs"/>
                      </a:endParaRPr>
                    </a:p>
                  </a:txBody>
                  <a:tcPr anchor="ctr">
                    <a:lnR w="28575" cap="flat" cmpd="sng" algn="ctr">
                      <a:solidFill>
                        <a:schemeClr val="tx1"/>
                      </a:solidFill>
                      <a:prstDash val="solid"/>
                      <a:round/>
                      <a:headEnd type="none" w="med" len="med"/>
                      <a:tailEnd type="none" w="med" len="med"/>
                    </a:lnR>
                  </a:tcPr>
                </a:tc>
              </a:tr>
              <a:tr h="198699">
                <a:tc vMerge="1">
                  <a:txBody>
                    <a:bodyPr/>
                    <a:lstStyle/>
                    <a:p>
                      <a:endParaRPr lang="zh-CN" altLang="en-US" dirty="0"/>
                    </a:p>
                  </a:txBody>
                  <a:tcPr/>
                </a:tc>
                <a:tc vMerge="1">
                  <a:txBody>
                    <a:bodyPr/>
                    <a:lstStyle/>
                    <a:p>
                      <a:endParaRPr lang="zh-CN" altLang="en-US" sz="1400" kern="1200" dirty="0" smtClean="0">
                        <a:solidFill>
                          <a:schemeClr val="dk1"/>
                        </a:solidFill>
                        <a:latin typeface="+mn-lt"/>
                        <a:ea typeface="+mn-ea"/>
                        <a:cs typeface="+mn-cs"/>
                      </a:endParaRPr>
                    </a:p>
                  </a:txBody>
                  <a:tcPr/>
                </a:tc>
                <a:tc>
                  <a:txBody>
                    <a:bodyPr/>
                    <a:lstStyle/>
                    <a:p>
                      <a:pPr>
                        <a:lnSpc>
                          <a:spcPct val="140000"/>
                        </a:lnSpc>
                      </a:pPr>
                      <a:r>
                        <a:rPr lang="zh-CN" altLang="en-US" sz="1600" kern="1200" dirty="0" smtClean="0">
                          <a:latin typeface="+mn-lt"/>
                          <a:ea typeface="+mn-ea"/>
                        </a:rPr>
                        <a:t>日志备份管理</a:t>
                      </a:r>
                      <a:endParaRPr lang="zh-CN" altLang="en-US" sz="1600" kern="1200" dirty="0" smtClean="0">
                        <a:solidFill>
                          <a:schemeClr val="dk1"/>
                        </a:solidFill>
                        <a:latin typeface="+mn-lt"/>
                        <a:ea typeface="+mn-ea"/>
                        <a:cs typeface="+mn-cs"/>
                      </a:endParaRPr>
                    </a:p>
                  </a:txBody>
                  <a:tcPr anchor="ctr"/>
                </a:tc>
                <a:tc vMerge="1">
                  <a:txBody>
                    <a:bodyPr/>
                    <a:lstStyle/>
                    <a:p>
                      <a:endParaRPr lang="zh-CN" altLang="en-US" sz="1400" kern="1200" dirty="0" smtClean="0">
                        <a:solidFill>
                          <a:schemeClr val="dk1"/>
                        </a:solidFill>
                        <a:latin typeface="+mn-lt"/>
                        <a:ea typeface="+mn-ea"/>
                        <a:cs typeface="+mn-cs"/>
                      </a:endParaRPr>
                    </a:p>
                  </a:txBody>
                  <a:tcPr/>
                </a:tc>
              </a:tr>
              <a:tr h="432000">
                <a:tc vMerge="1">
                  <a:txBody>
                    <a:bodyPr/>
                    <a:lstStyle/>
                    <a:p>
                      <a:endParaRPr lang="zh-CN" altLang="en-US" dirty="0"/>
                    </a:p>
                  </a:txBody>
                  <a:tcPr/>
                </a:tc>
                <a:tc>
                  <a:txBody>
                    <a:bodyPr/>
                    <a:lstStyle/>
                    <a:p>
                      <a:pPr algn="ctr">
                        <a:lnSpc>
                          <a:spcPct val="140000"/>
                        </a:lnSpc>
                      </a:pPr>
                      <a:r>
                        <a:rPr lang="zh-CN" altLang="en-US" sz="1600" kern="1200" dirty="0" smtClean="0">
                          <a:latin typeface="+mn-lt"/>
                          <a:ea typeface="+mn-ea"/>
                        </a:rPr>
                        <a:t>其它管理</a:t>
                      </a:r>
                      <a:endParaRPr lang="zh-CN" altLang="en-US" sz="1600" kern="1200" dirty="0" smtClean="0">
                        <a:solidFill>
                          <a:schemeClr val="dk1"/>
                        </a:solidFill>
                        <a:latin typeface="+mn-lt"/>
                        <a:ea typeface="+mn-ea"/>
                        <a:cs typeface="+mn-cs"/>
                      </a:endParaRPr>
                    </a:p>
                  </a:txBody>
                  <a:tcPr anchor="ctr">
                    <a:lnB w="28575" cap="flat" cmpd="sng" algn="ctr">
                      <a:solidFill>
                        <a:schemeClr val="tx1"/>
                      </a:solidFill>
                      <a:prstDash val="solid"/>
                      <a:round/>
                      <a:headEnd type="none" w="med" len="med"/>
                      <a:tailEnd type="none" w="med" len="med"/>
                    </a:lnB>
                  </a:tcPr>
                </a:tc>
                <a:tc>
                  <a:txBody>
                    <a:bodyPr/>
                    <a:lstStyle/>
                    <a:p>
                      <a:pPr>
                        <a:lnSpc>
                          <a:spcPct val="140000"/>
                        </a:lnSpc>
                      </a:pPr>
                      <a:r>
                        <a:rPr lang="zh-CN" altLang="en-US" sz="1600" kern="1200" dirty="0" smtClean="0">
                          <a:latin typeface="+mn-lt"/>
                          <a:ea typeface="+mn-ea"/>
                        </a:rPr>
                        <a:t>全局参数设置</a:t>
                      </a:r>
                      <a:endParaRPr lang="zh-CN" altLang="en-US" sz="1600" kern="1200" dirty="0" smtClean="0">
                        <a:solidFill>
                          <a:schemeClr val="dk1"/>
                        </a:solidFill>
                        <a:latin typeface="+mn-lt"/>
                        <a:ea typeface="+mn-ea"/>
                        <a:cs typeface="+mn-cs"/>
                      </a:endParaRPr>
                    </a:p>
                  </a:txBody>
                  <a:tcPr anchor="ctr">
                    <a:lnB w="28575" cap="flat" cmpd="sng" algn="ctr">
                      <a:solidFill>
                        <a:schemeClr val="tx1"/>
                      </a:solidFill>
                      <a:prstDash val="solid"/>
                      <a:round/>
                      <a:headEnd type="none" w="med" len="med"/>
                      <a:tailEnd type="none" w="med" len="med"/>
                    </a:lnB>
                  </a:tcPr>
                </a:tc>
                <a:tc>
                  <a:txBody>
                    <a:bodyPr/>
                    <a:lstStyle/>
                    <a:p>
                      <a:pPr>
                        <a:lnSpc>
                          <a:spcPct val="140000"/>
                        </a:lnSpc>
                      </a:pPr>
                      <a:r>
                        <a:rPr lang="zh-CN" altLang="en-US" sz="1600" kern="1200" dirty="0" smtClean="0">
                          <a:latin typeface="+mn-lt"/>
                          <a:ea typeface="+mn-ea"/>
                        </a:rPr>
                        <a:t>设置全局的参数。</a:t>
                      </a:r>
                      <a:endParaRPr lang="zh-CN" altLang="en-US" sz="1600" kern="1200" dirty="0" smtClean="0">
                        <a:solidFill>
                          <a:schemeClr val="dk1"/>
                        </a:solidFill>
                        <a:latin typeface="+mn-lt"/>
                        <a:ea typeface="+mn-ea"/>
                        <a:cs typeface="+mn-cs"/>
                      </a:endParaRPr>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382910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buClr>
                <a:schemeClr val="bg1">
                  <a:lumMod val="50000"/>
                </a:schemeClr>
              </a:buClr>
            </a:pPr>
            <a:r>
              <a:rPr lang="zh-CN" altLang="en-US" dirty="0" smtClean="0">
                <a:solidFill>
                  <a:schemeClr val="bg1">
                    <a:lumMod val="50000"/>
                  </a:schemeClr>
                </a:solidFill>
              </a:rPr>
              <a:t>桌面云终端介绍</a:t>
            </a:r>
            <a:endParaRPr lang="en-US" altLang="zh-CN" dirty="0" smtClean="0">
              <a:solidFill>
                <a:schemeClr val="bg1">
                  <a:lumMod val="50000"/>
                </a:schemeClr>
              </a:solidFill>
            </a:endParaRPr>
          </a:p>
          <a:p>
            <a:pPr>
              <a:buClr>
                <a:schemeClr val="bg1">
                  <a:lumMod val="50000"/>
                </a:schemeClr>
              </a:buClr>
            </a:pPr>
            <a:r>
              <a:rPr lang="en-US" altLang="zh-CN" dirty="0" smtClean="0">
                <a:solidFill>
                  <a:schemeClr val="bg1">
                    <a:lumMod val="50000"/>
                  </a:schemeClr>
                </a:solidFill>
              </a:rPr>
              <a:t>Access Lock</a:t>
            </a:r>
            <a:r>
              <a:rPr lang="zh-CN" altLang="en-US" dirty="0" smtClean="0">
                <a:solidFill>
                  <a:schemeClr val="bg1">
                    <a:lumMod val="50000"/>
                  </a:schemeClr>
                </a:solidFill>
              </a:rPr>
              <a:t>介绍</a:t>
            </a:r>
            <a:endParaRPr lang="en-US" altLang="zh-CN" dirty="0" smtClean="0">
              <a:solidFill>
                <a:schemeClr val="bg1">
                  <a:lumMod val="50000"/>
                </a:schemeClr>
              </a:solidFill>
            </a:endParaRPr>
          </a:p>
          <a:p>
            <a:pPr>
              <a:buClr>
                <a:schemeClr val="bg1">
                  <a:lumMod val="50000"/>
                </a:schemeClr>
              </a:buClr>
            </a:pPr>
            <a:r>
              <a:rPr lang="zh-CN" altLang="en-US" dirty="0" smtClean="0">
                <a:solidFill>
                  <a:schemeClr val="bg1">
                    <a:lumMod val="50000"/>
                  </a:schemeClr>
                </a:solidFill>
              </a:rPr>
              <a:t>终端管理系统介绍</a:t>
            </a:r>
            <a:endParaRPr lang="en-US" altLang="zh-CN" dirty="0" smtClean="0">
              <a:solidFill>
                <a:schemeClr val="bg1">
                  <a:lumMod val="50000"/>
                </a:schemeClr>
              </a:solidFill>
            </a:endParaRPr>
          </a:p>
          <a:p>
            <a:r>
              <a:rPr lang="zh-CN" altLang="en-US" b="1" dirty="0" smtClean="0"/>
              <a:t>终端管理系统操作方式</a:t>
            </a:r>
            <a:endParaRPr lang="en-US" altLang="zh-CN" b="1" dirty="0" smtClean="0"/>
          </a:p>
          <a:p>
            <a:pPr lvl="1"/>
            <a:r>
              <a:rPr lang="zh-CN" altLang="en-US" dirty="0" smtClean="0"/>
              <a:t>基本管理</a:t>
            </a:r>
          </a:p>
          <a:p>
            <a:pPr lvl="1">
              <a:buClr>
                <a:schemeClr val="bg1">
                  <a:lumMod val="50000"/>
                </a:schemeClr>
              </a:buClr>
            </a:pPr>
            <a:r>
              <a:rPr lang="zh-CN" altLang="en-US" dirty="0" smtClean="0">
                <a:solidFill>
                  <a:schemeClr val="bg1">
                    <a:lumMod val="50000"/>
                  </a:schemeClr>
                </a:solidFill>
              </a:rPr>
              <a:t>部署管理</a:t>
            </a:r>
          </a:p>
          <a:p>
            <a:pPr lvl="1">
              <a:buClr>
                <a:schemeClr val="bg1">
                  <a:lumMod val="50000"/>
                </a:schemeClr>
              </a:buClr>
            </a:pPr>
            <a:r>
              <a:rPr lang="zh-CN" altLang="en-US" dirty="0" smtClean="0">
                <a:solidFill>
                  <a:schemeClr val="bg1">
                    <a:lumMod val="50000"/>
                  </a:schemeClr>
                </a:solidFill>
              </a:rPr>
              <a:t>策略管理</a:t>
            </a:r>
          </a:p>
          <a:p>
            <a:pPr lvl="1">
              <a:buClr>
                <a:schemeClr val="bg1">
                  <a:lumMod val="50000"/>
                </a:schemeClr>
              </a:buClr>
            </a:pPr>
            <a:r>
              <a:rPr lang="zh-CN" altLang="en-US" dirty="0" smtClean="0">
                <a:solidFill>
                  <a:schemeClr val="bg1">
                    <a:lumMod val="50000"/>
                  </a:schemeClr>
                </a:solidFill>
              </a:rPr>
              <a:t>公共管理</a:t>
            </a:r>
          </a:p>
          <a:p>
            <a:pPr lvl="1">
              <a:buClr>
                <a:schemeClr val="bg1">
                  <a:lumMod val="50000"/>
                </a:schemeClr>
              </a:buClr>
            </a:pPr>
            <a:r>
              <a:rPr lang="zh-CN" altLang="en-US" dirty="0" smtClean="0">
                <a:solidFill>
                  <a:schemeClr val="bg1">
                    <a:lumMod val="50000"/>
                  </a:schemeClr>
                </a:solidFill>
              </a:rPr>
              <a:t>任务管理</a:t>
            </a:r>
          </a:p>
          <a:p>
            <a:pPr lvl="1"/>
            <a:endParaRPr lang="en-US" altLang="zh-CN" dirty="0" smtClean="0"/>
          </a:p>
          <a:p>
            <a:pPr lvl="1"/>
            <a:endParaRPr lang="zh-CN" altLang="en-US" dirty="0"/>
          </a:p>
        </p:txBody>
      </p:sp>
    </p:spTree>
    <p:extLst>
      <p:ext uri="{BB962C8B-B14F-4D97-AF65-F5344CB8AC3E}">
        <p14:creationId xmlns:p14="http://schemas.microsoft.com/office/powerpoint/2010/main" val="1130875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进入系统 </a:t>
            </a:r>
            <a:r>
              <a:rPr lang="en-US" altLang="zh-CN" dirty="0" smtClean="0"/>
              <a:t>(1/2)</a:t>
            </a:r>
            <a:r>
              <a:rPr lang="zh-CN" altLang="en-US" dirty="0" smtClean="0"/>
              <a:t> </a:t>
            </a:r>
            <a:endParaRPr lang="en-US" dirty="0"/>
          </a:p>
        </p:txBody>
      </p:sp>
      <p:sp>
        <p:nvSpPr>
          <p:cNvPr id="6" name="文本占位符 5"/>
          <p:cNvSpPr>
            <a:spLocks noGrp="1"/>
          </p:cNvSpPr>
          <p:nvPr>
            <p:ph type="body" sz="quarter" idx="10"/>
          </p:nvPr>
        </p:nvSpPr>
        <p:spPr/>
        <p:txBody>
          <a:bodyPr/>
          <a:lstStyle/>
          <a:p>
            <a:r>
              <a:rPr lang="zh-CN" altLang="en-US" sz="2000" dirty="0" smtClean="0"/>
              <a:t>单服务器模式</a:t>
            </a:r>
            <a:endParaRPr lang="en-US" altLang="zh-CN" sz="2000" dirty="0" smtClean="0"/>
          </a:p>
          <a:p>
            <a:pPr lvl="1"/>
            <a:r>
              <a:rPr lang="zh-CN" altLang="en-US" sz="1800" dirty="0" smtClean="0"/>
              <a:t>在服务器本机单击 </a:t>
            </a:r>
            <a:r>
              <a:rPr lang="en-US" altLang="zh-CN" sz="1800" dirty="0" smtClean="0"/>
              <a:t>Windows </a:t>
            </a:r>
            <a:r>
              <a:rPr lang="zh-CN" altLang="en-US" sz="1800" dirty="0" smtClean="0"/>
              <a:t>的 “ 开始 </a:t>
            </a:r>
            <a:r>
              <a:rPr lang="en-US" altLang="zh-CN" sz="1800" dirty="0" smtClean="0"/>
              <a:t>&gt; </a:t>
            </a:r>
            <a:r>
              <a:rPr lang="zh-CN" altLang="en-US" sz="1800" dirty="0" smtClean="0"/>
              <a:t>所有程序 </a:t>
            </a:r>
            <a:r>
              <a:rPr lang="en-US" altLang="zh-CN" sz="1800" dirty="0" smtClean="0"/>
              <a:t>&gt; </a:t>
            </a:r>
            <a:r>
              <a:rPr lang="zh-CN" altLang="en-US" sz="1800" dirty="0" smtClean="0"/>
              <a:t>升腾 </a:t>
            </a:r>
            <a:r>
              <a:rPr lang="en-US" altLang="zh-CN" sz="1800" dirty="0" smtClean="0"/>
              <a:t>&gt; </a:t>
            </a:r>
            <a:r>
              <a:rPr lang="zh-CN" altLang="en-US" sz="1800" dirty="0" smtClean="0"/>
              <a:t>登录系统”，打开登录界面。</a:t>
            </a:r>
            <a:endParaRPr lang="en-US" altLang="zh-CN" sz="1800" dirty="0" smtClean="0"/>
          </a:p>
          <a:p>
            <a:r>
              <a:rPr lang="zh-CN" altLang="en-US" sz="2000" dirty="0" smtClean="0"/>
              <a:t>分布式模式</a:t>
            </a:r>
            <a:endParaRPr lang="en-US" altLang="zh-CN" sz="2000" dirty="0" smtClean="0"/>
          </a:p>
          <a:p>
            <a:pPr lvl="1"/>
            <a:r>
              <a:rPr lang="zh-CN" altLang="en-US" sz="1800" dirty="0" smtClean="0"/>
              <a:t>在任一服务器本机打开浏览器， 在地址栏中输入负载均衡器主机 </a:t>
            </a:r>
            <a:r>
              <a:rPr lang="en-US" altLang="zh-CN" sz="1800" dirty="0" smtClean="0"/>
              <a:t>IP </a:t>
            </a:r>
            <a:r>
              <a:rPr lang="zh-CN" altLang="en-US" sz="1800" dirty="0" smtClean="0"/>
              <a:t>和安装时使用的端口，地址前缀为“ </a:t>
            </a:r>
            <a:r>
              <a:rPr lang="en-US" altLang="zh-CN" sz="1800" dirty="0" smtClean="0"/>
              <a:t>https://</a:t>
            </a:r>
            <a:r>
              <a:rPr lang="zh-CN" altLang="en-US" sz="1800" dirty="0" smtClean="0"/>
              <a:t>”。 如果在安装管理服务器时使用默</a:t>
            </a:r>
            <a:r>
              <a:rPr lang="zh-CN" altLang="en-US" sz="1800" dirty="0"/>
              <a:t>认</a:t>
            </a:r>
            <a:r>
              <a:rPr lang="zh-CN" altLang="en-US" sz="1800" dirty="0" smtClean="0"/>
              <a:t>端口 </a:t>
            </a:r>
            <a:r>
              <a:rPr lang="en-US" altLang="zh-CN" sz="1800" dirty="0" smtClean="0"/>
              <a:t>443</a:t>
            </a:r>
            <a:r>
              <a:rPr lang="zh-CN" altLang="en-US" sz="1800" dirty="0" smtClean="0"/>
              <a:t>，可以不输入端口。</a:t>
            </a:r>
            <a:endParaRPr lang="en-US" altLang="zh-CN" sz="1800" dirty="0" smtClean="0"/>
          </a:p>
          <a:p>
            <a:pPr lvl="1"/>
            <a:endParaRPr lang="en-US" altLang="zh-CN" sz="1800" dirty="0" smtClean="0"/>
          </a:p>
          <a:p>
            <a:pPr lvl="1"/>
            <a:r>
              <a:rPr lang="zh-CN" altLang="en-US" sz="1800" dirty="0" smtClean="0"/>
              <a:t>如果在安装管理服务器时修改了默认端口，例如改为 </a:t>
            </a:r>
            <a:r>
              <a:rPr lang="en-US" altLang="zh-CN" sz="1800" dirty="0" smtClean="0"/>
              <a:t>8443</a:t>
            </a:r>
            <a:r>
              <a:rPr lang="zh-CN" altLang="en-US" sz="1800" dirty="0" smtClean="0"/>
              <a:t>，需要输入端口。</a:t>
            </a:r>
            <a:r>
              <a:rPr lang="en-US" sz="1800" dirty="0" smtClean="0"/>
              <a:t/>
            </a:r>
            <a:br>
              <a:rPr lang="en-US" sz="1800" dirty="0" smtClean="0"/>
            </a:br>
            <a:r>
              <a:rPr lang="zh-CN" altLang="en-US" sz="1800" dirty="0" smtClean="0"/>
              <a:t/>
            </a:r>
            <a:br>
              <a:rPr lang="zh-CN" altLang="en-US" sz="1800" dirty="0" smtClean="0"/>
            </a:br>
            <a:r>
              <a:rPr lang="zh-CN" altLang="en-US" sz="1800" dirty="0" smtClean="0"/>
              <a:t/>
            </a:r>
            <a:br>
              <a:rPr lang="zh-CN" altLang="en-US" sz="1800" dirty="0" smtClean="0"/>
            </a:br>
            <a:r>
              <a:rPr lang="zh-CN" altLang="en-US" sz="1800" dirty="0" smtClean="0"/>
              <a:t/>
            </a:r>
            <a:br>
              <a:rPr lang="zh-CN" altLang="en-US" sz="1800" dirty="0" smtClean="0"/>
            </a:br>
            <a:r>
              <a:rPr lang="zh-CN" altLang="en-US" sz="1800" dirty="0" smtClean="0"/>
              <a:t/>
            </a:r>
            <a:br>
              <a:rPr lang="zh-CN" altLang="en-US" sz="1800" dirty="0" smtClean="0"/>
            </a:br>
            <a:endParaRPr lang="en-US" sz="1800" dirty="0"/>
          </a:p>
        </p:txBody>
      </p:sp>
      <p:pic>
        <p:nvPicPr>
          <p:cNvPr id="1026" name="Picture 2"/>
          <p:cNvPicPr>
            <a:picLocks noChangeAspect="1" noChangeArrowheads="1"/>
          </p:cNvPicPr>
          <p:nvPr/>
        </p:nvPicPr>
        <p:blipFill>
          <a:blip r:embed="rId3" cstate="print"/>
          <a:srcRect/>
          <a:stretch>
            <a:fillRect/>
          </a:stretch>
        </p:blipFill>
        <p:spPr bwMode="auto">
          <a:xfrm>
            <a:off x="1358970" y="4570725"/>
            <a:ext cx="6400800" cy="204882"/>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1358970" y="5841268"/>
            <a:ext cx="6400800" cy="228600"/>
          </a:xfrm>
          <a:prstGeom prst="rect">
            <a:avLst/>
          </a:prstGeom>
          <a:noFill/>
          <a:ln w="9525">
            <a:noFill/>
            <a:miter lim="800000"/>
            <a:headEnd/>
            <a:tailEnd/>
          </a:ln>
        </p:spPr>
      </p:pic>
    </p:spTree>
    <p:extLst>
      <p:ext uri="{BB962C8B-B14F-4D97-AF65-F5344CB8AC3E}">
        <p14:creationId xmlns:p14="http://schemas.microsoft.com/office/powerpoint/2010/main" val="2651860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进入系统 </a:t>
            </a:r>
            <a:r>
              <a:rPr lang="en-US" altLang="zh-CN" dirty="0" smtClean="0"/>
              <a:t>(2/2</a:t>
            </a:r>
            <a:r>
              <a:rPr lang="en-US" altLang="zh-CN" dirty="0"/>
              <a:t>)</a:t>
            </a:r>
            <a:r>
              <a:rPr lang="zh-CN" altLang="en-US" dirty="0"/>
              <a:t> </a:t>
            </a:r>
            <a:endParaRPr lang="en-US" dirty="0"/>
          </a:p>
        </p:txBody>
      </p:sp>
      <p:sp>
        <p:nvSpPr>
          <p:cNvPr id="5" name="文本占位符 4"/>
          <p:cNvSpPr>
            <a:spLocks noGrp="1"/>
          </p:cNvSpPr>
          <p:nvPr>
            <p:ph type="body" sz="quarter" idx="10"/>
          </p:nvPr>
        </p:nvSpPr>
        <p:spPr/>
        <p:txBody>
          <a:bodyPr/>
          <a:lstStyle/>
          <a:p>
            <a:r>
              <a:rPr lang="zh-CN" altLang="en-US" sz="1800" dirty="0" smtClean="0"/>
              <a:t>系统内置默认的超级管理员名称是 </a:t>
            </a:r>
            <a:r>
              <a:rPr lang="en-US" altLang="zh-CN" sz="1800" dirty="0" smtClean="0"/>
              <a:t>admin</a:t>
            </a:r>
            <a:r>
              <a:rPr lang="zh-CN" altLang="en-US" sz="1800" dirty="0" smtClean="0"/>
              <a:t>，密码是 </a:t>
            </a:r>
            <a:r>
              <a:rPr lang="en-US" altLang="zh-CN" sz="1800" dirty="0" smtClean="0"/>
              <a:t>Admin123!@#</a:t>
            </a:r>
            <a:r>
              <a:rPr lang="zh-CN" altLang="en-US" sz="1800" dirty="0" smtClean="0"/>
              <a:t>。</a:t>
            </a:r>
            <a:endParaRPr lang="en-US" altLang="zh-CN" sz="1800" dirty="0" smtClean="0"/>
          </a:p>
          <a:p>
            <a:r>
              <a:rPr lang="zh-CN" altLang="en-US" sz="1800" dirty="0" smtClean="0"/>
              <a:t>第一次登录后，必须修改初始密码后才可进行后续操作。</a:t>
            </a:r>
            <a:endParaRPr lang="en-US" altLang="zh-CN" sz="1800" dirty="0" smtClean="0"/>
          </a:p>
          <a:p>
            <a:r>
              <a:rPr lang="zh-CN" altLang="en-US" sz="1800" dirty="0" smtClean="0"/>
              <a:t>如果登录时出现连续三次输入错误密码， 浏览器所在机器的 </a:t>
            </a:r>
            <a:r>
              <a:rPr lang="en-US" altLang="zh-CN" sz="1800" dirty="0" smtClean="0"/>
              <a:t>IP </a:t>
            </a:r>
            <a:r>
              <a:rPr lang="zh-CN" altLang="en-US" sz="1800" dirty="0" smtClean="0"/>
              <a:t>将被锁定一小时，一小时之后才可以再次登录。 或者更换机器登录。</a:t>
            </a:r>
            <a:br>
              <a:rPr lang="zh-CN" altLang="en-US" sz="1800" dirty="0" smtClean="0"/>
            </a:br>
            <a:r>
              <a:rPr lang="zh-CN" altLang="en-US" sz="1800" dirty="0" smtClean="0"/>
              <a:t/>
            </a:r>
            <a:br>
              <a:rPr lang="zh-CN" altLang="en-US" sz="1800" dirty="0" smtClean="0"/>
            </a:br>
            <a:endParaRPr lang="en-US" sz="1800" dirty="0"/>
          </a:p>
        </p:txBody>
      </p:sp>
      <p:pic>
        <p:nvPicPr>
          <p:cNvPr id="2050" name="Picture 2"/>
          <p:cNvPicPr>
            <a:picLocks noChangeAspect="1" noChangeArrowheads="1"/>
          </p:cNvPicPr>
          <p:nvPr/>
        </p:nvPicPr>
        <p:blipFill>
          <a:blip r:embed="rId3" cstate="print"/>
          <a:srcRect/>
          <a:stretch>
            <a:fillRect/>
          </a:stretch>
        </p:blipFill>
        <p:spPr bwMode="auto">
          <a:xfrm>
            <a:off x="2094288" y="3238196"/>
            <a:ext cx="4955423" cy="2999092"/>
          </a:xfrm>
          <a:prstGeom prst="rect">
            <a:avLst/>
          </a:prstGeom>
          <a:noFill/>
          <a:ln w="9525">
            <a:noFill/>
            <a:miter lim="800000"/>
            <a:headEnd/>
            <a:tailEnd/>
          </a:ln>
        </p:spPr>
      </p:pic>
    </p:spTree>
    <p:extLst>
      <p:ext uri="{BB962C8B-B14F-4D97-AF65-F5344CB8AC3E}">
        <p14:creationId xmlns:p14="http://schemas.microsoft.com/office/powerpoint/2010/main" val="264728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界面概览</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755650" y="1376363"/>
            <a:ext cx="7849388" cy="4680929"/>
          </a:xfrm>
          <a:prstGeom prst="rect">
            <a:avLst/>
          </a:prstGeom>
          <a:noFill/>
          <a:ln w="9525">
            <a:noFill/>
            <a:miter lim="800000"/>
            <a:headEnd/>
            <a:tailEnd/>
          </a:ln>
        </p:spPr>
      </p:pic>
    </p:spTree>
    <p:extLst>
      <p:ext uri="{BB962C8B-B14F-4D97-AF65-F5344CB8AC3E}">
        <p14:creationId xmlns:p14="http://schemas.microsoft.com/office/powerpoint/2010/main" val="2911564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客户机组管理 </a:t>
            </a:r>
            <a:r>
              <a:rPr lang="en-US" altLang="zh-CN" dirty="0"/>
              <a:t>(1/2</a:t>
            </a:r>
            <a:r>
              <a:rPr lang="en-US" altLang="zh-CN" dirty="0" smtClean="0"/>
              <a:t>)</a:t>
            </a:r>
            <a:endParaRPr lang="en-US" dirty="0"/>
          </a:p>
        </p:txBody>
      </p:sp>
      <p:sp>
        <p:nvSpPr>
          <p:cNvPr id="3" name="文本占位符 2"/>
          <p:cNvSpPr>
            <a:spLocks noGrp="1"/>
          </p:cNvSpPr>
          <p:nvPr>
            <p:ph type="body" sz="quarter" idx="10"/>
          </p:nvPr>
        </p:nvSpPr>
        <p:spPr/>
        <p:txBody>
          <a:bodyPr/>
          <a:lstStyle/>
          <a:p>
            <a:r>
              <a:rPr lang="en-US" altLang="zh-CN" sz="2000" dirty="0" smtClean="0"/>
              <a:t>TCM </a:t>
            </a:r>
            <a:r>
              <a:rPr lang="zh-CN" altLang="en-US" sz="2000" dirty="0" smtClean="0"/>
              <a:t>允许您单独管理或以分组的方式管理客户机。它提供了两种对客户机进行分组的方法：</a:t>
            </a:r>
            <a:endParaRPr lang="en-US" altLang="zh-CN" sz="2000" dirty="0" smtClean="0"/>
          </a:p>
          <a:p>
            <a:pPr lvl="1"/>
            <a:r>
              <a:rPr lang="zh-CN" altLang="en-US" sz="1800" dirty="0" smtClean="0"/>
              <a:t>手动分组</a:t>
            </a:r>
            <a:endParaRPr lang="en-US" altLang="zh-CN" sz="1800" dirty="0" smtClean="0"/>
          </a:p>
          <a:p>
            <a:pPr lvl="1"/>
            <a:r>
              <a:rPr lang="zh-CN" altLang="en-US" sz="1800" dirty="0" smtClean="0"/>
              <a:t>智能分组</a:t>
            </a:r>
            <a:br>
              <a:rPr lang="zh-CN" altLang="en-US" sz="1800" dirty="0" smtClean="0"/>
            </a:br>
            <a:r>
              <a:rPr lang="zh-CN" altLang="en-US" sz="1800" dirty="0" smtClean="0"/>
              <a:t/>
            </a:r>
            <a:br>
              <a:rPr lang="zh-CN" altLang="en-US" sz="1800" dirty="0" smtClean="0"/>
            </a:br>
            <a:r>
              <a:rPr lang="zh-CN" altLang="en-US" sz="1800" dirty="0" smtClean="0"/>
              <a:t/>
            </a:r>
            <a:br>
              <a:rPr lang="zh-CN" altLang="en-US" sz="1800" dirty="0" smtClean="0"/>
            </a:br>
            <a:r>
              <a:rPr lang="zh-CN" altLang="en-US" sz="1800" dirty="0" smtClean="0"/>
              <a:t/>
            </a:r>
            <a:br>
              <a:rPr lang="zh-CN" altLang="en-US" sz="1800" dirty="0" smtClean="0"/>
            </a:br>
            <a:r>
              <a:rPr lang="zh-CN" altLang="en-US" sz="1800" dirty="0" smtClean="0"/>
              <a:t/>
            </a:r>
            <a:br>
              <a:rPr lang="zh-CN" altLang="en-US" sz="1800" dirty="0" smtClean="0"/>
            </a:br>
            <a:endParaRPr lang="en-US" sz="1800" dirty="0"/>
          </a:p>
        </p:txBody>
      </p:sp>
      <p:pic>
        <p:nvPicPr>
          <p:cNvPr id="3074" name="Picture 2"/>
          <p:cNvPicPr>
            <a:picLocks noChangeAspect="1" noChangeArrowheads="1"/>
          </p:cNvPicPr>
          <p:nvPr/>
        </p:nvPicPr>
        <p:blipFill>
          <a:blip r:embed="rId3" cstate="print"/>
          <a:srcRect/>
          <a:stretch>
            <a:fillRect/>
          </a:stretch>
        </p:blipFill>
        <p:spPr bwMode="auto">
          <a:xfrm>
            <a:off x="1115617" y="3320989"/>
            <a:ext cx="3240360" cy="2582616"/>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4572000" y="3320988"/>
            <a:ext cx="3564397" cy="2582617"/>
          </a:xfrm>
          <a:prstGeom prst="rect">
            <a:avLst/>
          </a:prstGeom>
          <a:noFill/>
          <a:ln w="9525">
            <a:noFill/>
            <a:miter lim="800000"/>
            <a:headEnd/>
            <a:tailEnd/>
          </a:ln>
        </p:spPr>
      </p:pic>
    </p:spTree>
    <p:extLst>
      <p:ext uri="{BB962C8B-B14F-4D97-AF65-F5344CB8AC3E}">
        <p14:creationId xmlns:p14="http://schemas.microsoft.com/office/powerpoint/2010/main" val="3229645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客户机组管理 </a:t>
            </a:r>
            <a:r>
              <a:rPr lang="en-US" altLang="zh-CN" dirty="0" smtClean="0"/>
              <a:t>(2/2)</a:t>
            </a:r>
            <a:endParaRPr lang="en-US" dirty="0"/>
          </a:p>
        </p:txBody>
      </p:sp>
      <p:sp>
        <p:nvSpPr>
          <p:cNvPr id="3" name="文本占位符 2"/>
          <p:cNvSpPr>
            <a:spLocks noGrp="1"/>
          </p:cNvSpPr>
          <p:nvPr>
            <p:ph type="body" sz="quarter" idx="10"/>
          </p:nvPr>
        </p:nvSpPr>
        <p:spPr/>
        <p:txBody>
          <a:bodyPr/>
          <a:lstStyle/>
          <a:p>
            <a:r>
              <a:rPr lang="zh-CN" altLang="en-US" dirty="0" smtClean="0"/>
              <a:t>自动分组规则管理</a:t>
            </a:r>
            <a:r>
              <a:rPr lang="zh-CN" altLang="en-US" dirty="0"/>
              <a:t>。</a:t>
            </a:r>
            <a:r>
              <a:rPr lang="zh-CN" altLang="en-US" dirty="0" smtClean="0"/>
              <a:t/>
            </a:r>
            <a:br>
              <a:rPr lang="zh-CN" altLang="en-US" dirty="0" smtClean="0"/>
            </a:br>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861962" y="2564541"/>
            <a:ext cx="4752528" cy="3277317"/>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5775324" y="2564541"/>
            <a:ext cx="2828925" cy="1552575"/>
          </a:xfrm>
          <a:prstGeom prst="rect">
            <a:avLst/>
          </a:prstGeom>
          <a:noFill/>
          <a:ln w="9525">
            <a:noFill/>
            <a:miter lim="800000"/>
            <a:headEnd/>
            <a:tailEnd/>
          </a:ln>
        </p:spPr>
      </p:pic>
      <p:sp>
        <p:nvSpPr>
          <p:cNvPr id="6" name="TextBox 5"/>
          <p:cNvSpPr txBox="1"/>
          <p:nvPr/>
        </p:nvSpPr>
        <p:spPr bwMode="auto">
          <a:xfrm>
            <a:off x="2015716" y="2107950"/>
            <a:ext cx="1944216" cy="408725"/>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2000" dirty="0" smtClean="0">
                <a:solidFill>
                  <a:srgbClr val="000000"/>
                </a:solidFill>
                <a:latin typeface="+mn-lt"/>
                <a:ea typeface="+mn-ea"/>
                <a:cs typeface="Arial" pitchFamily="34" charset="0"/>
              </a:rPr>
              <a:t>添加分组规则</a:t>
            </a:r>
            <a:endParaRPr lang="en-US" sz="2000" dirty="0" smtClean="0">
              <a:solidFill>
                <a:srgbClr val="000000"/>
              </a:solidFill>
              <a:latin typeface="+mn-lt"/>
              <a:ea typeface="+mn-ea"/>
              <a:cs typeface="Arial" pitchFamily="34" charset="0"/>
            </a:endParaRPr>
          </a:p>
        </p:txBody>
      </p:sp>
      <p:sp>
        <p:nvSpPr>
          <p:cNvPr id="7" name="TextBox 6"/>
          <p:cNvSpPr txBox="1"/>
          <p:nvPr/>
        </p:nvSpPr>
        <p:spPr bwMode="auto">
          <a:xfrm>
            <a:off x="6217678" y="2104110"/>
            <a:ext cx="1944216" cy="408725"/>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2000" dirty="0" smtClean="0">
                <a:solidFill>
                  <a:srgbClr val="000000"/>
                </a:solidFill>
                <a:latin typeface="+mn-lt"/>
                <a:ea typeface="+mn-ea"/>
                <a:cs typeface="Arial" pitchFamily="34" charset="0"/>
              </a:rPr>
              <a:t>选择分组</a:t>
            </a:r>
            <a:endParaRPr lang="en-US" sz="2000" dirty="0" smtClean="0">
              <a:solidFill>
                <a:srgbClr val="000000"/>
              </a:solidFill>
              <a:latin typeface="+mn-lt"/>
              <a:ea typeface="+mn-ea"/>
              <a:cs typeface="Arial" pitchFamily="34" charset="0"/>
            </a:endParaRPr>
          </a:p>
        </p:txBody>
      </p:sp>
    </p:spTree>
    <p:extLst>
      <p:ext uri="{BB962C8B-B14F-4D97-AF65-F5344CB8AC3E}">
        <p14:creationId xmlns:p14="http://schemas.microsoft.com/office/powerpoint/2010/main" val="367045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桌面云架构</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1475656" y="1404292"/>
            <a:ext cx="6356945" cy="4833020"/>
          </a:xfrm>
          <a:prstGeom prst="rect">
            <a:avLst/>
          </a:prstGeom>
          <a:noFill/>
          <a:ln w="9525">
            <a:noFill/>
            <a:miter lim="800000"/>
            <a:headEnd/>
            <a:tailEnd/>
          </a:ln>
        </p:spPr>
      </p:pic>
      <p:sp>
        <p:nvSpPr>
          <p:cNvPr id="6" name="矩形 5"/>
          <p:cNvSpPr/>
          <p:nvPr/>
        </p:nvSpPr>
        <p:spPr bwMode="auto">
          <a:xfrm>
            <a:off x="1259632" y="1448924"/>
            <a:ext cx="6804756" cy="1296000"/>
          </a:xfrm>
          <a:prstGeom prst="rect">
            <a:avLst/>
          </a:prstGeom>
          <a:noFill/>
          <a:ln w="19050" cap="flat" cmpd="sng" algn="ctr">
            <a:solidFill>
              <a:srgbClr val="FF0909"/>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594079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搜索客户机</a:t>
            </a:r>
            <a:endParaRPr lang="en-US" dirty="0"/>
          </a:p>
        </p:txBody>
      </p:sp>
      <p:sp>
        <p:nvSpPr>
          <p:cNvPr id="3" name="文本占位符 2"/>
          <p:cNvSpPr>
            <a:spLocks noGrp="1"/>
          </p:cNvSpPr>
          <p:nvPr>
            <p:ph type="body" sz="quarter" idx="10"/>
          </p:nvPr>
        </p:nvSpPr>
        <p:spPr/>
        <p:txBody>
          <a:bodyPr/>
          <a:lstStyle/>
          <a:p>
            <a:r>
              <a:rPr lang="zh-CN" altLang="en-US" dirty="0" smtClean="0"/>
              <a:t>被管理的客户机需要安装 </a:t>
            </a:r>
            <a:r>
              <a:rPr lang="en-US" altLang="zh-CN" dirty="0" smtClean="0"/>
              <a:t>CCCM Agent</a:t>
            </a:r>
            <a:r>
              <a:rPr lang="zh-CN" altLang="en-US" dirty="0" smtClean="0"/>
              <a:t>，否则 </a:t>
            </a:r>
            <a:r>
              <a:rPr lang="en-US" altLang="zh-CN" dirty="0" smtClean="0"/>
              <a:t>CCCM </a:t>
            </a:r>
            <a:r>
              <a:rPr lang="zh-CN" altLang="en-US" dirty="0" smtClean="0"/>
              <a:t>无法搜索和管理客户机。搜索客户机有三种方法：</a:t>
            </a:r>
            <a:endParaRPr lang="en-US" altLang="zh-CN" dirty="0" smtClean="0"/>
          </a:p>
          <a:p>
            <a:pPr lvl="1"/>
            <a:r>
              <a:rPr lang="zh-CN" altLang="en-US" dirty="0" smtClean="0"/>
              <a:t>服务器端搜索客户机。</a:t>
            </a:r>
            <a:endParaRPr lang="en-US" altLang="zh-CN" dirty="0" smtClean="0"/>
          </a:p>
          <a:p>
            <a:pPr lvl="1"/>
            <a:r>
              <a:rPr lang="zh-CN" altLang="en-US" dirty="0" smtClean="0"/>
              <a:t>自动注册。</a:t>
            </a:r>
            <a:endParaRPr lang="en-US" altLang="zh-CN" dirty="0" smtClean="0"/>
          </a:p>
          <a:p>
            <a:pPr lvl="1"/>
            <a:r>
              <a:rPr lang="zh-CN" altLang="en-US" dirty="0" smtClean="0"/>
              <a:t>手动配置。</a:t>
            </a:r>
            <a:br>
              <a:rPr lang="zh-CN" altLang="en-US" dirty="0" smtClean="0"/>
            </a:br>
            <a:endParaRPr lang="en-US" dirty="0"/>
          </a:p>
        </p:txBody>
      </p:sp>
    </p:spTree>
    <p:extLst>
      <p:ext uri="{BB962C8B-B14F-4D97-AF65-F5344CB8AC3E}">
        <p14:creationId xmlns:p14="http://schemas.microsoft.com/office/powerpoint/2010/main" val="3006778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搜索客户机 </a:t>
            </a:r>
            <a:r>
              <a:rPr lang="en-US" altLang="zh-CN" dirty="0" smtClean="0"/>
              <a:t>- </a:t>
            </a:r>
            <a:r>
              <a:rPr lang="zh-CN" altLang="en-US" dirty="0" smtClean="0"/>
              <a:t>服务器端</a:t>
            </a:r>
            <a:endParaRPr lang="en-US" dirty="0"/>
          </a:p>
        </p:txBody>
      </p:sp>
      <p:sp>
        <p:nvSpPr>
          <p:cNvPr id="3" name="文本占位符 2"/>
          <p:cNvSpPr>
            <a:spLocks noGrp="1"/>
          </p:cNvSpPr>
          <p:nvPr>
            <p:ph type="body" sz="quarter" idx="10"/>
          </p:nvPr>
        </p:nvSpPr>
        <p:spPr/>
        <p:txBody>
          <a:bodyPr/>
          <a:lstStyle/>
          <a:p>
            <a:r>
              <a:rPr lang="zh-CN" altLang="en-US" dirty="0" smtClean="0"/>
              <a:t>管理员可以在服务器端通过手动搜索功能搜索到指定网段内的客户机并将其加入到客户机组。</a:t>
            </a:r>
            <a:br>
              <a:rPr lang="zh-CN" altLang="en-US" dirty="0" smtClean="0"/>
            </a:br>
            <a:endParaRPr lang="en-US" dirty="0"/>
          </a:p>
        </p:txBody>
      </p:sp>
      <p:pic>
        <p:nvPicPr>
          <p:cNvPr id="6146" name="Picture 2"/>
          <p:cNvPicPr>
            <a:picLocks noChangeAspect="1" noChangeArrowheads="1"/>
          </p:cNvPicPr>
          <p:nvPr/>
        </p:nvPicPr>
        <p:blipFill>
          <a:blip r:embed="rId3" cstate="print"/>
          <a:srcRect/>
          <a:stretch>
            <a:fillRect/>
          </a:stretch>
        </p:blipFill>
        <p:spPr bwMode="auto">
          <a:xfrm>
            <a:off x="3393128" y="2348860"/>
            <a:ext cx="5040362" cy="1291481"/>
          </a:xfrm>
          <a:prstGeom prst="rect">
            <a:avLst/>
          </a:prstGeom>
          <a:noFill/>
          <a:ln w="9525">
            <a:solidFill>
              <a:schemeClr val="bg1">
                <a:lumMod val="50000"/>
              </a:schemeClr>
            </a:solid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3393128" y="3830204"/>
            <a:ext cx="5040362" cy="2058241"/>
          </a:xfrm>
          <a:prstGeom prst="rect">
            <a:avLst/>
          </a:prstGeom>
          <a:noFill/>
          <a:ln w="9525">
            <a:solidFill>
              <a:schemeClr val="bg1">
                <a:lumMod val="50000"/>
              </a:schemeClr>
            </a:solidFill>
            <a:miter lim="800000"/>
            <a:headEnd/>
            <a:tailEnd/>
          </a:ln>
        </p:spPr>
      </p:pic>
      <p:pic>
        <p:nvPicPr>
          <p:cNvPr id="6148" name="Picture 4"/>
          <p:cNvPicPr>
            <a:picLocks noChangeAspect="1" noChangeArrowheads="1"/>
          </p:cNvPicPr>
          <p:nvPr/>
        </p:nvPicPr>
        <p:blipFill>
          <a:blip r:embed="rId5" cstate="print"/>
          <a:srcRect/>
          <a:stretch>
            <a:fillRect/>
          </a:stretch>
        </p:blipFill>
        <p:spPr bwMode="auto">
          <a:xfrm>
            <a:off x="872922" y="2354040"/>
            <a:ext cx="2412194" cy="3893211"/>
          </a:xfrm>
          <a:prstGeom prst="rect">
            <a:avLst/>
          </a:prstGeom>
          <a:noFill/>
          <a:ln w="9525">
            <a:solidFill>
              <a:schemeClr val="bg1">
                <a:lumMod val="50000"/>
              </a:schemeClr>
            </a:solidFill>
            <a:miter lim="800000"/>
            <a:headEnd/>
            <a:tailEnd/>
          </a:ln>
        </p:spPr>
      </p:pic>
      <p:sp>
        <p:nvSpPr>
          <p:cNvPr id="8" name="椭圆 7"/>
          <p:cNvSpPr/>
          <p:nvPr/>
        </p:nvSpPr>
        <p:spPr bwMode="auto">
          <a:xfrm>
            <a:off x="2889116" y="2348860"/>
            <a:ext cx="396000" cy="360000"/>
          </a:xfrm>
          <a:prstGeom prst="ellipse">
            <a:avLst/>
          </a:prstGeom>
          <a:solidFill>
            <a:srgbClr val="FFFF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FF0000"/>
                </a:solidFill>
                <a:effectLst/>
                <a:latin typeface="FrutigerNext LT Regular" pitchFamily="34" charset="0"/>
                <a:ea typeface="宋体" pitchFamily="2" charset="-122"/>
              </a:rPr>
              <a:t>1</a:t>
            </a:r>
          </a:p>
        </p:txBody>
      </p:sp>
      <p:sp>
        <p:nvSpPr>
          <p:cNvPr id="9" name="椭圆 8"/>
          <p:cNvSpPr/>
          <p:nvPr/>
        </p:nvSpPr>
        <p:spPr bwMode="auto">
          <a:xfrm>
            <a:off x="8017554" y="2359745"/>
            <a:ext cx="396000" cy="360000"/>
          </a:xfrm>
          <a:prstGeom prst="ellipse">
            <a:avLst/>
          </a:prstGeom>
          <a:solidFill>
            <a:srgbClr val="FFFF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FF0000"/>
                </a:solidFill>
                <a:effectLst/>
                <a:latin typeface="FrutigerNext LT Regular" pitchFamily="34" charset="0"/>
                <a:ea typeface="宋体" pitchFamily="2" charset="-122"/>
              </a:rPr>
              <a:t>2</a:t>
            </a:r>
          </a:p>
        </p:txBody>
      </p:sp>
      <p:sp>
        <p:nvSpPr>
          <p:cNvPr id="10" name="椭圆 9"/>
          <p:cNvSpPr/>
          <p:nvPr/>
        </p:nvSpPr>
        <p:spPr bwMode="auto">
          <a:xfrm>
            <a:off x="8004416" y="3830204"/>
            <a:ext cx="396000" cy="360000"/>
          </a:xfrm>
          <a:prstGeom prst="ellipse">
            <a:avLst/>
          </a:prstGeom>
          <a:solidFill>
            <a:srgbClr val="FFFF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FF0000"/>
                </a:solidFill>
                <a:effectLst/>
                <a:latin typeface="FrutigerNext LT Regular" pitchFamily="34" charset="0"/>
                <a:ea typeface="宋体" pitchFamily="2" charset="-122"/>
              </a:rPr>
              <a:t>3</a:t>
            </a:r>
          </a:p>
        </p:txBody>
      </p:sp>
    </p:spTree>
    <p:extLst>
      <p:ext uri="{BB962C8B-B14F-4D97-AF65-F5344CB8AC3E}">
        <p14:creationId xmlns:p14="http://schemas.microsoft.com/office/powerpoint/2010/main" val="3169034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搜索客户机 </a:t>
            </a:r>
            <a:r>
              <a:rPr lang="en-US" altLang="zh-CN" smtClean="0"/>
              <a:t>- </a:t>
            </a:r>
            <a:r>
              <a:rPr lang="zh-CN" altLang="en-US" smtClean="0"/>
              <a:t>手动配置</a:t>
            </a:r>
            <a:endParaRPr lang="en-US" dirty="0"/>
          </a:p>
        </p:txBody>
      </p:sp>
      <p:sp>
        <p:nvSpPr>
          <p:cNvPr id="3" name="文本占位符 2"/>
          <p:cNvSpPr>
            <a:spLocks noGrp="1"/>
          </p:cNvSpPr>
          <p:nvPr>
            <p:ph type="body" sz="quarter" idx="10"/>
          </p:nvPr>
        </p:nvSpPr>
        <p:spPr/>
        <p:txBody>
          <a:bodyPr/>
          <a:lstStyle/>
          <a:p>
            <a:r>
              <a:rPr lang="zh-CN" altLang="en-US" sz="2000" dirty="0" smtClean="0"/>
              <a:t>可以在客户机上直接设置服务器的地址，客户机会向服务器发送上线命令，服务器会把客户机添加到“ 未分组客户机”组中，或者被加入到绑定了相应 </a:t>
            </a:r>
            <a:r>
              <a:rPr lang="en-US" altLang="zh-CN" sz="2000" dirty="0" smtClean="0"/>
              <a:t>IP </a:t>
            </a:r>
            <a:r>
              <a:rPr lang="zh-CN" altLang="en-US" sz="2000" dirty="0" smtClean="0"/>
              <a:t>段的客户机分组中。</a:t>
            </a:r>
            <a:br>
              <a:rPr lang="zh-CN" altLang="en-US" sz="2000" dirty="0" smtClean="0"/>
            </a:br>
            <a:endParaRPr lang="en-US" altLang="en-US" sz="2000" dirty="0" smtClean="0"/>
          </a:p>
        </p:txBody>
      </p:sp>
      <p:pic>
        <p:nvPicPr>
          <p:cNvPr id="8195" name="Picture 3"/>
          <p:cNvPicPr>
            <a:picLocks noChangeAspect="1" noChangeArrowheads="1"/>
          </p:cNvPicPr>
          <p:nvPr/>
        </p:nvPicPr>
        <p:blipFill>
          <a:blip r:embed="rId3" cstate="print"/>
          <a:srcRect/>
          <a:stretch>
            <a:fillRect/>
          </a:stretch>
        </p:blipFill>
        <p:spPr bwMode="auto">
          <a:xfrm>
            <a:off x="3635896" y="2888940"/>
            <a:ext cx="4968354" cy="2926474"/>
          </a:xfrm>
          <a:prstGeom prst="rect">
            <a:avLst/>
          </a:prstGeom>
          <a:noFill/>
          <a:ln w="9525">
            <a:noFill/>
            <a:miter lim="800000"/>
            <a:headEnd/>
            <a:tailEnd/>
          </a:ln>
        </p:spPr>
      </p:pic>
      <p:pic>
        <p:nvPicPr>
          <p:cNvPr id="8194" name="Picture 2"/>
          <p:cNvPicPr>
            <a:picLocks noChangeAspect="1" noChangeArrowheads="1"/>
          </p:cNvPicPr>
          <p:nvPr/>
        </p:nvPicPr>
        <p:blipFill>
          <a:blip r:embed="rId4" cstate="print"/>
          <a:srcRect/>
          <a:stretch>
            <a:fillRect/>
          </a:stretch>
        </p:blipFill>
        <p:spPr bwMode="auto">
          <a:xfrm>
            <a:off x="791382" y="2888940"/>
            <a:ext cx="2816027" cy="1404156"/>
          </a:xfrm>
          <a:prstGeom prst="rect">
            <a:avLst/>
          </a:prstGeom>
          <a:noFill/>
          <a:ln w="9525">
            <a:noFill/>
            <a:miter lim="800000"/>
            <a:headEnd/>
            <a:tailEnd/>
          </a:ln>
        </p:spPr>
      </p:pic>
    </p:spTree>
    <p:extLst>
      <p:ext uri="{BB962C8B-B14F-4D97-AF65-F5344CB8AC3E}">
        <p14:creationId xmlns:p14="http://schemas.microsoft.com/office/powerpoint/2010/main" val="1372698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客户机</a:t>
            </a:r>
            <a:r>
              <a:rPr lang="en-US" dirty="0" smtClean="0"/>
              <a:t>Agent</a:t>
            </a:r>
            <a:r>
              <a:rPr lang="zh-CN" altLang="en-US" dirty="0" smtClean="0"/>
              <a:t>配置</a:t>
            </a:r>
            <a:endParaRPr lang="en-US" dirty="0"/>
          </a:p>
        </p:txBody>
      </p:sp>
      <p:sp>
        <p:nvSpPr>
          <p:cNvPr id="3" name="文本占位符 2"/>
          <p:cNvSpPr>
            <a:spLocks noGrp="1"/>
          </p:cNvSpPr>
          <p:nvPr>
            <p:ph type="body" sz="quarter" idx="10"/>
          </p:nvPr>
        </p:nvSpPr>
        <p:spPr/>
        <p:txBody>
          <a:bodyPr/>
          <a:lstStyle/>
          <a:p>
            <a:r>
              <a:rPr lang="zh-CN" altLang="en-US" smtClean="0"/>
              <a:t>使用客户机 </a:t>
            </a:r>
            <a:r>
              <a:rPr lang="en-US" altLang="zh-CN" smtClean="0"/>
              <a:t>Agent </a:t>
            </a:r>
            <a:r>
              <a:rPr lang="zh-CN" altLang="en-US" smtClean="0"/>
              <a:t>配置功能，管理员对已管理的客户机修改服务器地址和管理密码。 </a:t>
            </a:r>
            <a:endParaRPr lang="en-US" dirty="0"/>
          </a:p>
        </p:txBody>
      </p:sp>
      <p:pic>
        <p:nvPicPr>
          <p:cNvPr id="9218" name="Picture 2"/>
          <p:cNvPicPr>
            <a:picLocks noChangeAspect="1" noChangeArrowheads="1"/>
          </p:cNvPicPr>
          <p:nvPr/>
        </p:nvPicPr>
        <p:blipFill>
          <a:blip r:embed="rId3" cstate="print"/>
          <a:srcRect/>
          <a:stretch>
            <a:fillRect/>
          </a:stretch>
        </p:blipFill>
        <p:spPr bwMode="auto">
          <a:xfrm>
            <a:off x="1565888" y="2441438"/>
            <a:ext cx="6156684" cy="3795850"/>
          </a:xfrm>
          <a:prstGeom prst="rect">
            <a:avLst/>
          </a:prstGeom>
          <a:noFill/>
          <a:ln w="9525">
            <a:noFill/>
            <a:miter lim="800000"/>
            <a:headEnd/>
            <a:tailEnd/>
          </a:ln>
        </p:spPr>
      </p:pic>
    </p:spTree>
    <p:extLst>
      <p:ext uri="{BB962C8B-B14F-4D97-AF65-F5344CB8AC3E}">
        <p14:creationId xmlns:p14="http://schemas.microsoft.com/office/powerpoint/2010/main" val="2047225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964902" y="2468836"/>
            <a:ext cx="7358655" cy="2952477"/>
          </a:xfrm>
          <a:prstGeom prst="rect">
            <a:avLst/>
          </a:prstGeom>
          <a:noFill/>
          <a:ln w="9525">
            <a:noFill/>
            <a:miter lim="800000"/>
            <a:headEnd/>
            <a:tailEnd/>
          </a:ln>
        </p:spPr>
      </p:pic>
      <p:sp>
        <p:nvSpPr>
          <p:cNvPr id="3" name="标题 2"/>
          <p:cNvSpPr>
            <a:spLocks noGrp="1"/>
          </p:cNvSpPr>
          <p:nvPr>
            <p:ph type="title"/>
          </p:nvPr>
        </p:nvSpPr>
        <p:spPr/>
        <p:txBody>
          <a:bodyPr/>
          <a:lstStyle/>
          <a:p>
            <a:r>
              <a:rPr lang="zh-CN" altLang="en-US" smtClean="0"/>
              <a:t>客户机配置</a:t>
            </a:r>
            <a:endParaRPr lang="en-US" dirty="0"/>
          </a:p>
        </p:txBody>
      </p:sp>
      <p:sp>
        <p:nvSpPr>
          <p:cNvPr id="4" name="文本占位符 3"/>
          <p:cNvSpPr>
            <a:spLocks noGrp="1"/>
          </p:cNvSpPr>
          <p:nvPr>
            <p:ph type="body" sz="quarter" idx="10"/>
          </p:nvPr>
        </p:nvSpPr>
        <p:spPr/>
        <p:txBody>
          <a:bodyPr/>
          <a:lstStyle/>
          <a:p>
            <a:r>
              <a:rPr lang="zh-CN" altLang="en-US" smtClean="0"/>
              <a:t>单击“ 基本管理 </a:t>
            </a:r>
            <a:r>
              <a:rPr lang="en-US" altLang="zh-CN" smtClean="0"/>
              <a:t>&gt; </a:t>
            </a:r>
            <a:r>
              <a:rPr lang="zh-CN" altLang="en-US" smtClean="0"/>
              <a:t>客户机配置”，进入客户机配置界面，如下图所示：</a:t>
            </a:r>
            <a:br>
              <a:rPr lang="zh-CN" altLang="en-US" smtClean="0"/>
            </a:br>
            <a:endParaRPr lang="en-US" dirty="0"/>
          </a:p>
        </p:txBody>
      </p:sp>
    </p:spTree>
    <p:extLst>
      <p:ext uri="{BB962C8B-B14F-4D97-AF65-F5344CB8AC3E}">
        <p14:creationId xmlns:p14="http://schemas.microsoft.com/office/powerpoint/2010/main" val="855287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755650" y="1381125"/>
            <a:ext cx="6391275" cy="4819650"/>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客户机配置 </a:t>
            </a:r>
            <a:r>
              <a:rPr lang="en-US" altLang="zh-CN" dirty="0" smtClean="0"/>
              <a:t>- </a:t>
            </a:r>
            <a:r>
              <a:rPr lang="zh-CN" altLang="en-US" dirty="0" smtClean="0"/>
              <a:t>参数配置</a:t>
            </a:r>
            <a:endParaRPr lang="en-US" dirty="0"/>
          </a:p>
        </p:txBody>
      </p:sp>
      <p:pic>
        <p:nvPicPr>
          <p:cNvPr id="4" name="Picture 3"/>
          <p:cNvPicPr>
            <a:picLocks noChangeAspect="1" noChangeArrowheads="1"/>
          </p:cNvPicPr>
          <p:nvPr/>
        </p:nvPicPr>
        <p:blipFill>
          <a:blip r:embed="rId4" cstate="print"/>
          <a:srcRect/>
          <a:stretch>
            <a:fillRect/>
          </a:stretch>
        </p:blipFill>
        <p:spPr bwMode="auto">
          <a:xfrm>
            <a:off x="2627784" y="1998445"/>
            <a:ext cx="5976466" cy="4202330"/>
          </a:xfrm>
          <a:prstGeom prst="rect">
            <a:avLst/>
          </a:prstGeom>
          <a:noFill/>
          <a:ln w="9525">
            <a:noFill/>
            <a:miter lim="800000"/>
            <a:headEnd/>
            <a:tailEnd/>
          </a:ln>
        </p:spPr>
      </p:pic>
      <p:sp>
        <p:nvSpPr>
          <p:cNvPr id="6" name="TextBox 5"/>
          <p:cNvSpPr txBox="1"/>
          <p:nvPr/>
        </p:nvSpPr>
        <p:spPr bwMode="auto">
          <a:xfrm>
            <a:off x="6696236" y="2024844"/>
            <a:ext cx="1908014" cy="347170"/>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en-US" altLang="zh-CN" sz="1600" b="1" dirty="0" smtClean="0">
                <a:solidFill>
                  <a:srgbClr val="FF0000"/>
                </a:solidFill>
                <a:latin typeface="+mn-lt"/>
                <a:ea typeface="+mn-ea"/>
                <a:cs typeface="Arial" pitchFamily="34" charset="0"/>
              </a:rPr>
              <a:t>Windows</a:t>
            </a:r>
            <a:r>
              <a:rPr lang="zh-CN" altLang="en-US" sz="1600" b="1" dirty="0" smtClean="0">
                <a:solidFill>
                  <a:srgbClr val="FF0000"/>
                </a:solidFill>
                <a:latin typeface="+mn-lt"/>
                <a:ea typeface="+mn-ea"/>
                <a:cs typeface="Arial" pitchFamily="34" charset="0"/>
              </a:rPr>
              <a:t>客户机</a:t>
            </a:r>
            <a:endParaRPr lang="en-US" sz="1600" b="1" dirty="0" smtClean="0">
              <a:solidFill>
                <a:srgbClr val="FF0000"/>
              </a:solidFill>
              <a:latin typeface="+mn-lt"/>
              <a:ea typeface="+mn-ea"/>
              <a:cs typeface="Arial" pitchFamily="34" charset="0"/>
            </a:endParaRPr>
          </a:p>
        </p:txBody>
      </p:sp>
      <p:sp>
        <p:nvSpPr>
          <p:cNvPr id="7" name="TextBox 6"/>
          <p:cNvSpPr txBox="1"/>
          <p:nvPr/>
        </p:nvSpPr>
        <p:spPr bwMode="auto">
          <a:xfrm>
            <a:off x="5652120" y="1376363"/>
            <a:ext cx="1476164" cy="347170"/>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en-US" sz="1600" b="1" dirty="0" smtClean="0">
                <a:solidFill>
                  <a:srgbClr val="FF0000"/>
                </a:solidFill>
                <a:latin typeface="+mn-lt"/>
                <a:ea typeface="+mn-ea"/>
                <a:cs typeface="Arial" pitchFamily="34" charset="0"/>
              </a:rPr>
              <a:t>Linux</a:t>
            </a:r>
            <a:r>
              <a:rPr lang="zh-CN" altLang="en-US" sz="1600" b="1" dirty="0" smtClean="0">
                <a:solidFill>
                  <a:srgbClr val="FF0000"/>
                </a:solidFill>
                <a:latin typeface="+mn-lt"/>
                <a:ea typeface="+mn-ea"/>
                <a:cs typeface="Arial" pitchFamily="34" charset="0"/>
              </a:rPr>
              <a:t>客户机</a:t>
            </a:r>
            <a:endParaRPr lang="en-US" sz="1600" b="1" dirty="0" smtClean="0">
              <a:solidFill>
                <a:srgbClr val="FF0000"/>
              </a:solidFill>
              <a:latin typeface="+mn-lt"/>
              <a:ea typeface="+mn-ea"/>
              <a:cs typeface="Arial" pitchFamily="34" charset="0"/>
            </a:endParaRPr>
          </a:p>
        </p:txBody>
      </p:sp>
    </p:spTree>
    <p:extLst>
      <p:ext uri="{BB962C8B-B14F-4D97-AF65-F5344CB8AC3E}">
        <p14:creationId xmlns:p14="http://schemas.microsoft.com/office/powerpoint/2010/main" val="1148364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客户机配置 </a:t>
            </a:r>
            <a:r>
              <a:rPr lang="en-US" altLang="zh-CN" smtClean="0"/>
              <a:t>- </a:t>
            </a:r>
            <a:r>
              <a:rPr lang="zh-CN" altLang="en-US" smtClean="0"/>
              <a:t>模板文件管理</a:t>
            </a:r>
            <a:endParaRPr lang="en-US" dirty="0"/>
          </a:p>
        </p:txBody>
      </p:sp>
      <p:sp>
        <p:nvSpPr>
          <p:cNvPr id="3" name="文本占位符 2"/>
          <p:cNvSpPr>
            <a:spLocks noGrp="1"/>
          </p:cNvSpPr>
          <p:nvPr>
            <p:ph type="body" sz="quarter" idx="10"/>
          </p:nvPr>
        </p:nvSpPr>
        <p:spPr/>
        <p:txBody>
          <a:bodyPr/>
          <a:lstStyle/>
          <a:p>
            <a:r>
              <a:rPr lang="zh-CN" altLang="en-US" smtClean="0"/>
              <a:t>模板文件是将某台客户机的配置以文件形式提取并保存在服务器端， 可以把模板文件分发给多台客户机实现相同的设置。</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762328" y="2528900"/>
            <a:ext cx="7879029" cy="1440160"/>
          </a:xfrm>
          <a:prstGeom prst="rect">
            <a:avLst/>
          </a:prstGeom>
          <a:noFill/>
          <a:ln w="9525">
            <a:noFill/>
            <a:miter lim="800000"/>
            <a:headEnd/>
            <a:tailEnd/>
          </a:ln>
        </p:spPr>
      </p:pic>
    </p:spTree>
    <p:extLst>
      <p:ext uri="{BB962C8B-B14F-4D97-AF65-F5344CB8AC3E}">
        <p14:creationId xmlns:p14="http://schemas.microsoft.com/office/powerpoint/2010/main" val="2198847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远程协助</a:t>
            </a:r>
            <a:endParaRPr lang="en-US" dirty="0"/>
          </a:p>
        </p:txBody>
      </p:sp>
      <p:sp>
        <p:nvSpPr>
          <p:cNvPr id="3" name="文本占位符 2"/>
          <p:cNvSpPr>
            <a:spLocks noGrp="1"/>
          </p:cNvSpPr>
          <p:nvPr>
            <p:ph type="body" sz="quarter" idx="10"/>
          </p:nvPr>
        </p:nvSpPr>
        <p:spPr/>
        <p:txBody>
          <a:bodyPr/>
          <a:lstStyle/>
          <a:p>
            <a:r>
              <a:rPr lang="zh-CN" altLang="en-US" smtClean="0"/>
              <a:t>远程协助可以对客户机进行远程监控，也可以对客户机进行控制。一次只能监控一台客户机。客户机画面采用 </a:t>
            </a:r>
            <a:r>
              <a:rPr lang="en-US" altLang="zh-CN" smtClean="0"/>
              <a:t>256 </a:t>
            </a:r>
            <a:r>
              <a:rPr lang="zh-CN" altLang="en-US" smtClean="0"/>
              <a:t>色显示，确保低带宽下操作流畅。 画面会有所失真，但鼠标和键盘操作正常。</a:t>
            </a:r>
            <a:br>
              <a:rPr lang="zh-CN" altLang="en-US" smtClean="0"/>
            </a:br>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761494" y="3501008"/>
            <a:ext cx="7848599" cy="2538759"/>
          </a:xfrm>
          <a:prstGeom prst="rect">
            <a:avLst/>
          </a:prstGeom>
          <a:noFill/>
          <a:ln w="9525">
            <a:noFill/>
            <a:miter lim="800000"/>
            <a:headEnd/>
            <a:tailEnd/>
          </a:ln>
        </p:spPr>
      </p:pic>
    </p:spTree>
    <p:extLst>
      <p:ext uri="{BB962C8B-B14F-4D97-AF65-F5344CB8AC3E}">
        <p14:creationId xmlns:p14="http://schemas.microsoft.com/office/powerpoint/2010/main" val="173186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电源控制</a:t>
            </a:r>
            <a:endParaRPr lang="en-US" dirty="0"/>
          </a:p>
        </p:txBody>
      </p:sp>
      <p:sp>
        <p:nvSpPr>
          <p:cNvPr id="3" name="文本占位符 2"/>
          <p:cNvSpPr>
            <a:spLocks noGrp="1"/>
          </p:cNvSpPr>
          <p:nvPr>
            <p:ph type="body" sz="quarter" idx="10"/>
          </p:nvPr>
        </p:nvSpPr>
        <p:spPr/>
        <p:txBody>
          <a:bodyPr/>
          <a:lstStyle/>
          <a:p>
            <a:r>
              <a:rPr lang="zh-CN" altLang="en-US" sz="2000" dirty="0" smtClean="0"/>
              <a:t>电源控制功能对客户机远程执行关机、重启和远程唤醒操作。 不同客户机能支持的操作内容与其硬件平台和操作系统类型有关。 关机和重启功能仅对在线的客户机生效。</a:t>
            </a:r>
            <a:br>
              <a:rPr lang="zh-CN" altLang="en-US" sz="2000" dirty="0" smtClean="0"/>
            </a:br>
            <a:endParaRPr lang="en-US" sz="2000" dirty="0"/>
          </a:p>
        </p:txBody>
      </p:sp>
      <p:pic>
        <p:nvPicPr>
          <p:cNvPr id="5122" name="Picture 2"/>
          <p:cNvPicPr>
            <a:picLocks noChangeAspect="1" noChangeArrowheads="1"/>
          </p:cNvPicPr>
          <p:nvPr/>
        </p:nvPicPr>
        <p:blipFill>
          <a:blip r:embed="rId3" cstate="print"/>
          <a:srcRect/>
          <a:stretch>
            <a:fillRect/>
          </a:stretch>
        </p:blipFill>
        <p:spPr bwMode="auto">
          <a:xfrm>
            <a:off x="1439874" y="2734959"/>
            <a:ext cx="6408712" cy="3502329"/>
          </a:xfrm>
          <a:prstGeom prst="rect">
            <a:avLst/>
          </a:prstGeom>
          <a:noFill/>
          <a:ln w="9525">
            <a:noFill/>
            <a:miter lim="800000"/>
            <a:headEnd/>
            <a:tailEnd/>
          </a:ln>
        </p:spPr>
      </p:pic>
    </p:spTree>
    <p:extLst>
      <p:ext uri="{BB962C8B-B14F-4D97-AF65-F5344CB8AC3E}">
        <p14:creationId xmlns:p14="http://schemas.microsoft.com/office/powerpoint/2010/main" val="395947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性能监控</a:t>
            </a:r>
            <a:endParaRPr lang="en-US" dirty="0"/>
          </a:p>
        </p:txBody>
      </p:sp>
      <p:sp>
        <p:nvSpPr>
          <p:cNvPr id="3" name="文本占位符 2"/>
          <p:cNvSpPr>
            <a:spLocks noGrp="1"/>
          </p:cNvSpPr>
          <p:nvPr>
            <p:ph type="body" sz="quarter" idx="10"/>
          </p:nvPr>
        </p:nvSpPr>
        <p:spPr/>
        <p:txBody>
          <a:bodyPr/>
          <a:lstStyle/>
          <a:p>
            <a:r>
              <a:rPr lang="zh-CN" altLang="en-US" smtClean="0"/>
              <a:t>性能监控用来展示客户机的动态性能表现。 通过监控客户机各项性能，诊断客户机的运行状态。 同时可以提供统计报表数据，全局了解客户机性能。 </a:t>
            </a:r>
            <a:r>
              <a:rPr lang="en-US" altLang="zh-CN" smtClean="0"/>
              <a:t>Linux </a:t>
            </a:r>
            <a:r>
              <a:rPr lang="zh-CN" altLang="en-US" smtClean="0"/>
              <a:t>客户机不支持磁盘监控。</a:t>
            </a:r>
            <a:br>
              <a:rPr lang="zh-CN" altLang="en-US" smtClean="0"/>
            </a:br>
            <a:endParaRPr lang="en-US" dirty="0"/>
          </a:p>
        </p:txBody>
      </p:sp>
    </p:spTree>
    <p:extLst>
      <p:ext uri="{BB962C8B-B14F-4D97-AF65-F5344CB8AC3E}">
        <p14:creationId xmlns:p14="http://schemas.microsoft.com/office/powerpoint/2010/main" val="511197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桌面云终端类型</a:t>
            </a:r>
            <a:endParaRPr lang="en-US" dirty="0"/>
          </a:p>
        </p:txBody>
      </p:sp>
      <p:pic>
        <p:nvPicPr>
          <p:cNvPr id="2051" name="Picture 3"/>
          <p:cNvPicPr>
            <a:picLocks noChangeAspect="1" noChangeArrowheads="1"/>
          </p:cNvPicPr>
          <p:nvPr/>
        </p:nvPicPr>
        <p:blipFill>
          <a:blip r:embed="rId3" cstate="print"/>
          <a:srcRect/>
          <a:stretch>
            <a:fillRect/>
          </a:stretch>
        </p:blipFill>
        <p:spPr bwMode="auto">
          <a:xfrm>
            <a:off x="1907704" y="1376363"/>
            <a:ext cx="5328592" cy="4824945"/>
          </a:xfrm>
          <a:prstGeom prst="rect">
            <a:avLst/>
          </a:prstGeom>
          <a:noFill/>
          <a:ln w="9525">
            <a:noFill/>
            <a:miter lim="800000"/>
            <a:headEnd/>
            <a:tailEnd/>
          </a:ln>
        </p:spPr>
      </p:pic>
    </p:spTree>
    <p:extLst>
      <p:ext uri="{BB962C8B-B14F-4D97-AF65-F5344CB8AC3E}">
        <p14:creationId xmlns:p14="http://schemas.microsoft.com/office/powerpoint/2010/main" val="366998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性能监控 </a:t>
            </a:r>
            <a:r>
              <a:rPr lang="en-US" altLang="zh-CN" dirty="0" smtClean="0"/>
              <a:t>- </a:t>
            </a:r>
            <a:r>
              <a:rPr lang="zh-CN" altLang="en-US" dirty="0" smtClean="0"/>
              <a:t>实时性能</a:t>
            </a:r>
            <a:endParaRPr lang="en-US" dirty="0"/>
          </a:p>
        </p:txBody>
      </p:sp>
      <p:sp>
        <p:nvSpPr>
          <p:cNvPr id="3" name="文本占位符 2"/>
          <p:cNvSpPr>
            <a:spLocks noGrp="1"/>
          </p:cNvSpPr>
          <p:nvPr>
            <p:ph type="body" sz="quarter" idx="10"/>
          </p:nvPr>
        </p:nvSpPr>
        <p:spPr/>
        <p:txBody>
          <a:bodyPr/>
          <a:lstStyle/>
          <a:p>
            <a:r>
              <a:rPr lang="zh-CN" altLang="en-US" sz="2000" dirty="0" smtClean="0"/>
              <a:t>实时性能功能用来查看单台客户机当前的运行状态，包括 </a:t>
            </a:r>
            <a:r>
              <a:rPr lang="en-US" altLang="zh-CN" sz="2000" dirty="0" smtClean="0"/>
              <a:t>CPU</a:t>
            </a:r>
            <a:r>
              <a:rPr lang="zh-CN" altLang="en-US" sz="2000" dirty="0" smtClean="0"/>
              <a:t>、内存、磁盘、 进程运行状态、网络连接和网卡。</a:t>
            </a:r>
            <a:br>
              <a:rPr lang="zh-CN" altLang="en-US" sz="2000" dirty="0" smtClean="0"/>
            </a:br>
            <a:endParaRPr lang="en-US" sz="2000" dirty="0"/>
          </a:p>
        </p:txBody>
      </p:sp>
      <p:pic>
        <p:nvPicPr>
          <p:cNvPr id="21506" name="Picture 2"/>
          <p:cNvPicPr>
            <a:picLocks noChangeAspect="1" noChangeArrowheads="1"/>
          </p:cNvPicPr>
          <p:nvPr/>
        </p:nvPicPr>
        <p:blipFill>
          <a:blip r:embed="rId3" cstate="print"/>
          <a:srcRect/>
          <a:stretch>
            <a:fillRect/>
          </a:stretch>
        </p:blipFill>
        <p:spPr bwMode="auto">
          <a:xfrm>
            <a:off x="1493880" y="2274309"/>
            <a:ext cx="6300700" cy="3962979"/>
          </a:xfrm>
          <a:prstGeom prst="rect">
            <a:avLst/>
          </a:prstGeom>
          <a:noFill/>
          <a:ln w="9525">
            <a:noFill/>
            <a:miter lim="800000"/>
            <a:headEnd/>
            <a:tailEnd/>
          </a:ln>
        </p:spPr>
      </p:pic>
    </p:spTree>
    <p:extLst>
      <p:ext uri="{BB962C8B-B14F-4D97-AF65-F5344CB8AC3E}">
        <p14:creationId xmlns:p14="http://schemas.microsoft.com/office/powerpoint/2010/main" val="4204484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性能监控 </a:t>
            </a:r>
            <a:r>
              <a:rPr lang="en-US" altLang="zh-CN" smtClean="0"/>
              <a:t>- </a:t>
            </a:r>
            <a:r>
              <a:rPr lang="zh-CN" altLang="en-US" smtClean="0"/>
              <a:t>性能统计</a:t>
            </a:r>
            <a:endParaRPr lang="en-US" dirty="0"/>
          </a:p>
        </p:txBody>
      </p:sp>
      <p:sp>
        <p:nvSpPr>
          <p:cNvPr id="3" name="文本占位符 2"/>
          <p:cNvSpPr>
            <a:spLocks noGrp="1"/>
          </p:cNvSpPr>
          <p:nvPr>
            <p:ph type="body" sz="quarter" idx="10"/>
          </p:nvPr>
        </p:nvSpPr>
        <p:spPr/>
        <p:txBody>
          <a:bodyPr/>
          <a:lstStyle/>
          <a:p>
            <a:r>
              <a:rPr lang="zh-CN" altLang="en-US" smtClean="0"/>
              <a:t>对客户机执行性能监控，定时采集客户机性能信息，生成统计报表数据。</a:t>
            </a:r>
            <a:br>
              <a:rPr lang="zh-CN" altLang="en-US" smtClean="0"/>
            </a:br>
            <a:r>
              <a:rPr lang="zh-CN" altLang="en-US" smtClean="0"/>
              <a:t/>
            </a:r>
            <a:br>
              <a:rPr lang="zh-CN" altLang="en-US" smtClean="0"/>
            </a:br>
            <a:r>
              <a:rPr lang="zh-CN" altLang="en-US" smtClean="0"/>
              <a:t/>
            </a:r>
            <a:br>
              <a:rPr lang="zh-CN" altLang="en-US" smtClean="0"/>
            </a:br>
            <a:endParaRPr lang="en-US" dirty="0"/>
          </a:p>
        </p:txBody>
      </p:sp>
      <p:pic>
        <p:nvPicPr>
          <p:cNvPr id="22530" name="Picture 2"/>
          <p:cNvPicPr>
            <a:picLocks noChangeAspect="1" noChangeArrowheads="1"/>
          </p:cNvPicPr>
          <p:nvPr/>
        </p:nvPicPr>
        <p:blipFill>
          <a:blip r:embed="rId3" cstate="print"/>
          <a:srcRect/>
          <a:stretch>
            <a:fillRect/>
          </a:stretch>
        </p:blipFill>
        <p:spPr bwMode="auto">
          <a:xfrm>
            <a:off x="1475656" y="2416157"/>
            <a:ext cx="6588732" cy="3816013"/>
          </a:xfrm>
          <a:prstGeom prst="rect">
            <a:avLst/>
          </a:prstGeom>
          <a:noFill/>
          <a:ln w="9525">
            <a:noFill/>
            <a:miter lim="800000"/>
            <a:headEnd/>
            <a:tailEnd/>
          </a:ln>
        </p:spPr>
      </p:pic>
    </p:spTree>
    <p:extLst>
      <p:ext uri="{BB962C8B-B14F-4D97-AF65-F5344CB8AC3E}">
        <p14:creationId xmlns:p14="http://schemas.microsoft.com/office/powerpoint/2010/main" val="3799356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消息管理</a:t>
            </a:r>
            <a:endParaRPr lang="en-US" dirty="0"/>
          </a:p>
        </p:txBody>
      </p:sp>
      <p:sp>
        <p:nvSpPr>
          <p:cNvPr id="3" name="文本占位符 2"/>
          <p:cNvSpPr>
            <a:spLocks noGrp="1"/>
          </p:cNvSpPr>
          <p:nvPr>
            <p:ph type="body" sz="quarter" idx="10"/>
          </p:nvPr>
        </p:nvSpPr>
        <p:spPr/>
        <p:txBody>
          <a:bodyPr/>
          <a:lstStyle/>
          <a:p>
            <a:r>
              <a:rPr lang="zh-CN" altLang="en-US" smtClean="0"/>
              <a:t>消息管理为管理员和客户机用户提供一个消息实时交互的工具，方便系统管理员与客户机用户的交流。</a:t>
            </a:r>
            <a:br>
              <a:rPr lang="zh-CN" altLang="en-US" smtClean="0"/>
            </a:br>
            <a:endParaRPr lang="en-US" dirty="0"/>
          </a:p>
        </p:txBody>
      </p:sp>
      <p:pic>
        <p:nvPicPr>
          <p:cNvPr id="23554" name="Picture 2"/>
          <p:cNvPicPr>
            <a:picLocks noChangeAspect="1" noChangeArrowheads="1"/>
          </p:cNvPicPr>
          <p:nvPr/>
        </p:nvPicPr>
        <p:blipFill>
          <a:blip r:embed="rId3" cstate="print"/>
          <a:srcRect/>
          <a:stretch>
            <a:fillRect/>
          </a:stretch>
        </p:blipFill>
        <p:spPr bwMode="auto">
          <a:xfrm>
            <a:off x="942069" y="2507917"/>
            <a:ext cx="7404322" cy="3009013"/>
          </a:xfrm>
          <a:prstGeom prst="rect">
            <a:avLst/>
          </a:prstGeom>
          <a:noFill/>
          <a:ln w="9525">
            <a:solidFill>
              <a:schemeClr val="bg1">
                <a:lumMod val="50000"/>
              </a:schemeClr>
            </a:solidFill>
            <a:miter lim="800000"/>
            <a:headEnd/>
            <a:tailEnd/>
          </a:ln>
        </p:spPr>
      </p:pic>
    </p:spTree>
    <p:extLst>
      <p:ext uri="{BB962C8B-B14F-4D97-AF65-F5344CB8AC3E}">
        <p14:creationId xmlns:p14="http://schemas.microsoft.com/office/powerpoint/2010/main" val="41352734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消息管理 </a:t>
            </a:r>
            <a:r>
              <a:rPr lang="en-US" altLang="zh-CN" smtClean="0"/>
              <a:t>- </a:t>
            </a:r>
            <a:r>
              <a:rPr lang="zh-CN" altLang="en-US" smtClean="0"/>
              <a:t>收件箱管理</a:t>
            </a:r>
            <a:endParaRPr lang="en-US" dirty="0"/>
          </a:p>
        </p:txBody>
      </p:sp>
      <p:sp>
        <p:nvSpPr>
          <p:cNvPr id="3" name="文本占位符 2"/>
          <p:cNvSpPr>
            <a:spLocks noGrp="1"/>
          </p:cNvSpPr>
          <p:nvPr>
            <p:ph type="body" sz="quarter" idx="10"/>
          </p:nvPr>
        </p:nvSpPr>
        <p:spPr/>
        <p:txBody>
          <a:bodyPr/>
          <a:lstStyle/>
          <a:p>
            <a:r>
              <a:rPr lang="zh-CN" altLang="en-US" smtClean="0"/>
              <a:t>在“ 收件箱”中，用户可以对“已处理”和“未处理”的信息迕行刷新、查看、回复和删除等。</a:t>
            </a:r>
            <a:br>
              <a:rPr lang="zh-CN" altLang="en-US" smtClean="0"/>
            </a:br>
            <a:endParaRPr lang="en-US" dirty="0"/>
          </a:p>
        </p:txBody>
      </p:sp>
      <p:pic>
        <p:nvPicPr>
          <p:cNvPr id="24579" name="Picture 3"/>
          <p:cNvPicPr>
            <a:picLocks noChangeAspect="1" noChangeArrowheads="1"/>
          </p:cNvPicPr>
          <p:nvPr/>
        </p:nvPicPr>
        <p:blipFill>
          <a:blip r:embed="rId3" cstate="print"/>
          <a:srcRect/>
          <a:stretch>
            <a:fillRect/>
          </a:stretch>
        </p:blipFill>
        <p:spPr bwMode="auto">
          <a:xfrm>
            <a:off x="1403870" y="2503288"/>
            <a:ext cx="6480720" cy="3730498"/>
          </a:xfrm>
          <a:prstGeom prst="rect">
            <a:avLst/>
          </a:prstGeom>
          <a:noFill/>
          <a:ln w="9525">
            <a:noFill/>
            <a:miter lim="800000"/>
            <a:headEnd/>
            <a:tailEnd/>
          </a:ln>
        </p:spPr>
      </p:pic>
    </p:spTree>
    <p:extLst>
      <p:ext uri="{BB962C8B-B14F-4D97-AF65-F5344CB8AC3E}">
        <p14:creationId xmlns:p14="http://schemas.microsoft.com/office/powerpoint/2010/main" val="3475245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消息管理 </a:t>
            </a:r>
            <a:r>
              <a:rPr lang="en-US" altLang="zh-CN" smtClean="0"/>
              <a:t>- </a:t>
            </a:r>
            <a:r>
              <a:rPr lang="zh-CN" altLang="en-US" smtClean="0"/>
              <a:t>发件箱管理</a:t>
            </a:r>
            <a:endParaRPr lang="en-US" dirty="0"/>
          </a:p>
        </p:txBody>
      </p:sp>
      <p:sp>
        <p:nvSpPr>
          <p:cNvPr id="3" name="文本占位符 2"/>
          <p:cNvSpPr>
            <a:spLocks noGrp="1"/>
          </p:cNvSpPr>
          <p:nvPr>
            <p:ph type="body" sz="quarter" idx="10"/>
          </p:nvPr>
        </p:nvSpPr>
        <p:spPr/>
        <p:txBody>
          <a:bodyPr/>
          <a:lstStyle/>
          <a:p>
            <a:r>
              <a:rPr lang="zh-CN" altLang="en-US" sz="1800" dirty="0" smtClean="0"/>
              <a:t>在“ 发件箱”中</a:t>
            </a:r>
            <a:r>
              <a:rPr lang="en-US" altLang="zh-CN" sz="1800" dirty="0" smtClean="0"/>
              <a:t>, </a:t>
            </a:r>
            <a:r>
              <a:rPr lang="zh-CN" altLang="en-US" sz="1800" dirty="0" smtClean="0"/>
              <a:t>用户可以进行刷新、发送消息、重新发送和删除操作，同时，用户也可以在“消息状态”中查看客户机用户最新的回复。</a:t>
            </a:r>
            <a:br>
              <a:rPr lang="zh-CN" altLang="en-US" sz="1800" dirty="0" smtClean="0"/>
            </a:br>
            <a:endParaRPr lang="en-US" sz="1800" dirty="0"/>
          </a:p>
        </p:txBody>
      </p:sp>
      <p:pic>
        <p:nvPicPr>
          <p:cNvPr id="25602" name="Picture 2"/>
          <p:cNvPicPr>
            <a:picLocks noChangeAspect="1" noChangeArrowheads="1"/>
          </p:cNvPicPr>
          <p:nvPr/>
        </p:nvPicPr>
        <p:blipFill>
          <a:blip r:embed="rId3" cstate="print"/>
          <a:srcRect/>
          <a:stretch>
            <a:fillRect/>
          </a:stretch>
        </p:blipFill>
        <p:spPr bwMode="auto">
          <a:xfrm>
            <a:off x="1258092" y="2417763"/>
            <a:ext cx="6772275" cy="3819525"/>
          </a:xfrm>
          <a:prstGeom prst="rect">
            <a:avLst/>
          </a:prstGeom>
          <a:noFill/>
          <a:ln w="9525">
            <a:solidFill>
              <a:schemeClr val="bg1">
                <a:lumMod val="50000"/>
              </a:schemeClr>
            </a:solidFill>
            <a:miter lim="800000"/>
            <a:headEnd/>
            <a:tailEnd/>
          </a:ln>
        </p:spPr>
      </p:pic>
    </p:spTree>
    <p:extLst>
      <p:ext uri="{BB962C8B-B14F-4D97-AF65-F5344CB8AC3E}">
        <p14:creationId xmlns:p14="http://schemas.microsoft.com/office/powerpoint/2010/main" val="2568305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buClr>
                <a:schemeClr val="bg1">
                  <a:lumMod val="50000"/>
                </a:schemeClr>
              </a:buClr>
            </a:pPr>
            <a:r>
              <a:rPr lang="zh-CN" altLang="en-US" dirty="0" smtClean="0">
                <a:solidFill>
                  <a:schemeClr val="bg1">
                    <a:lumMod val="50000"/>
                  </a:schemeClr>
                </a:solidFill>
              </a:rPr>
              <a:t>桌面云终端介绍</a:t>
            </a:r>
            <a:endParaRPr lang="en-US" altLang="zh-CN" dirty="0" smtClean="0">
              <a:solidFill>
                <a:schemeClr val="bg1">
                  <a:lumMod val="50000"/>
                </a:schemeClr>
              </a:solidFill>
            </a:endParaRPr>
          </a:p>
          <a:p>
            <a:pPr>
              <a:buClr>
                <a:schemeClr val="bg1">
                  <a:lumMod val="50000"/>
                </a:schemeClr>
              </a:buClr>
            </a:pPr>
            <a:r>
              <a:rPr lang="en-US" altLang="zh-CN" dirty="0" smtClean="0">
                <a:solidFill>
                  <a:schemeClr val="bg1">
                    <a:lumMod val="50000"/>
                  </a:schemeClr>
                </a:solidFill>
              </a:rPr>
              <a:t>Access Lock</a:t>
            </a:r>
            <a:r>
              <a:rPr lang="zh-CN" altLang="en-US" dirty="0" smtClean="0">
                <a:solidFill>
                  <a:schemeClr val="bg1">
                    <a:lumMod val="50000"/>
                  </a:schemeClr>
                </a:solidFill>
              </a:rPr>
              <a:t>介绍</a:t>
            </a:r>
            <a:endParaRPr lang="en-US" altLang="zh-CN" dirty="0" smtClean="0">
              <a:solidFill>
                <a:schemeClr val="bg1">
                  <a:lumMod val="50000"/>
                </a:schemeClr>
              </a:solidFill>
            </a:endParaRPr>
          </a:p>
          <a:p>
            <a:pPr>
              <a:buClr>
                <a:schemeClr val="bg1">
                  <a:lumMod val="50000"/>
                </a:schemeClr>
              </a:buClr>
            </a:pPr>
            <a:r>
              <a:rPr lang="zh-CN" altLang="en-US" dirty="0" smtClean="0">
                <a:solidFill>
                  <a:schemeClr val="bg1">
                    <a:lumMod val="50000"/>
                  </a:schemeClr>
                </a:solidFill>
              </a:rPr>
              <a:t>终端管理系统介绍</a:t>
            </a:r>
            <a:endParaRPr lang="en-US" altLang="zh-CN" dirty="0" smtClean="0">
              <a:solidFill>
                <a:schemeClr val="bg1">
                  <a:lumMod val="50000"/>
                </a:schemeClr>
              </a:solidFill>
            </a:endParaRPr>
          </a:p>
          <a:p>
            <a:r>
              <a:rPr lang="zh-CN" altLang="en-US" b="1" dirty="0" smtClean="0"/>
              <a:t>终端管理系统操作方式</a:t>
            </a:r>
            <a:endParaRPr lang="en-US" altLang="zh-CN" b="1" dirty="0" smtClean="0"/>
          </a:p>
          <a:p>
            <a:pPr lvl="1">
              <a:buClr>
                <a:schemeClr val="bg1">
                  <a:lumMod val="50000"/>
                </a:schemeClr>
              </a:buClr>
            </a:pPr>
            <a:r>
              <a:rPr lang="zh-CN" altLang="en-US" dirty="0">
                <a:solidFill>
                  <a:schemeClr val="bg1">
                    <a:lumMod val="50000"/>
                  </a:schemeClr>
                </a:solidFill>
              </a:rPr>
              <a:t>基本管理</a:t>
            </a:r>
          </a:p>
          <a:p>
            <a:pPr lvl="1"/>
            <a:r>
              <a:rPr lang="zh-CN" altLang="en-US" dirty="0"/>
              <a:t>部署管理</a:t>
            </a:r>
          </a:p>
          <a:p>
            <a:pPr lvl="1">
              <a:buClr>
                <a:schemeClr val="bg1">
                  <a:lumMod val="50000"/>
                </a:schemeClr>
              </a:buClr>
            </a:pPr>
            <a:r>
              <a:rPr lang="zh-CN" altLang="en-US" dirty="0" smtClean="0">
                <a:solidFill>
                  <a:schemeClr val="bg1">
                    <a:lumMod val="50000"/>
                  </a:schemeClr>
                </a:solidFill>
              </a:rPr>
              <a:t>策略管理</a:t>
            </a:r>
          </a:p>
          <a:p>
            <a:pPr lvl="1">
              <a:buClr>
                <a:schemeClr val="bg1">
                  <a:lumMod val="50000"/>
                </a:schemeClr>
              </a:buClr>
            </a:pPr>
            <a:r>
              <a:rPr lang="zh-CN" altLang="en-US" dirty="0" smtClean="0">
                <a:solidFill>
                  <a:schemeClr val="bg1">
                    <a:lumMod val="50000"/>
                  </a:schemeClr>
                </a:solidFill>
              </a:rPr>
              <a:t>公共管理</a:t>
            </a:r>
          </a:p>
          <a:p>
            <a:pPr lvl="1">
              <a:buClr>
                <a:schemeClr val="bg1">
                  <a:lumMod val="50000"/>
                </a:schemeClr>
              </a:buClr>
            </a:pPr>
            <a:r>
              <a:rPr lang="zh-CN" altLang="en-US" dirty="0" smtClean="0">
                <a:solidFill>
                  <a:schemeClr val="bg1">
                    <a:lumMod val="50000"/>
                  </a:schemeClr>
                </a:solidFill>
              </a:rPr>
              <a:t>任务管理</a:t>
            </a:r>
          </a:p>
          <a:p>
            <a:pPr lvl="1"/>
            <a:endParaRPr lang="en-US" altLang="zh-CN" dirty="0" smtClean="0"/>
          </a:p>
          <a:p>
            <a:pPr lvl="1"/>
            <a:endParaRPr lang="zh-CN" altLang="en-US" dirty="0"/>
          </a:p>
        </p:txBody>
      </p:sp>
    </p:spTree>
    <p:extLst>
      <p:ext uri="{BB962C8B-B14F-4D97-AF65-F5344CB8AC3E}">
        <p14:creationId xmlns:p14="http://schemas.microsoft.com/office/powerpoint/2010/main" val="2139161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部署管理</a:t>
            </a:r>
            <a:endParaRPr lang="en-US" dirty="0"/>
          </a:p>
        </p:txBody>
      </p:sp>
      <p:sp>
        <p:nvSpPr>
          <p:cNvPr id="3" name="文本占位符 2"/>
          <p:cNvSpPr>
            <a:spLocks noGrp="1"/>
          </p:cNvSpPr>
          <p:nvPr>
            <p:ph type="body" sz="quarter" idx="10"/>
          </p:nvPr>
        </p:nvSpPr>
        <p:spPr/>
        <p:txBody>
          <a:bodyPr/>
          <a:lstStyle/>
          <a:p>
            <a:r>
              <a:rPr lang="zh-CN" altLang="en-US" smtClean="0"/>
              <a:t>文件部署主要用于对系统中的文件进行部署，包括文件的复制和软件的分发，主要适用于对客户机应用软件的批量安装，文件的批量下发等。同时，通过文件部署，还可以对系统中的文件进行管理，包括文件的上传和删除等。</a:t>
            </a:r>
            <a:br>
              <a:rPr lang="zh-CN" altLang="en-US" smtClean="0"/>
            </a:br>
            <a:endParaRPr lang="en-US" dirty="0"/>
          </a:p>
        </p:txBody>
      </p:sp>
    </p:spTree>
    <p:extLst>
      <p:ext uri="{BB962C8B-B14F-4D97-AF65-F5344CB8AC3E}">
        <p14:creationId xmlns:p14="http://schemas.microsoft.com/office/powerpoint/2010/main" val="1081639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Linux</a:t>
            </a:r>
            <a:r>
              <a:rPr lang="zh-CN" altLang="en-US" dirty="0" smtClean="0"/>
              <a:t>文件部署管理</a:t>
            </a:r>
            <a:endParaRPr lang="en-US" dirty="0"/>
          </a:p>
        </p:txBody>
      </p:sp>
      <p:sp>
        <p:nvSpPr>
          <p:cNvPr id="3" name="文本占位符 2"/>
          <p:cNvSpPr>
            <a:spLocks noGrp="1"/>
          </p:cNvSpPr>
          <p:nvPr>
            <p:ph type="body" sz="quarter" idx="10"/>
          </p:nvPr>
        </p:nvSpPr>
        <p:spPr/>
        <p:txBody>
          <a:bodyPr/>
          <a:lstStyle/>
          <a:p>
            <a:r>
              <a:rPr lang="zh-CN" altLang="en-US" dirty="0" smtClean="0"/>
              <a:t>导航栏依次单击“ </a:t>
            </a:r>
            <a:r>
              <a:rPr lang="zh-CN" altLang="en-US" b="1" dirty="0" smtClean="0"/>
              <a:t>部署管理 </a:t>
            </a:r>
            <a:r>
              <a:rPr lang="en-US" altLang="zh-CN" b="1" dirty="0" smtClean="0"/>
              <a:t>&gt; </a:t>
            </a:r>
            <a:r>
              <a:rPr lang="zh-CN" altLang="en-US" b="1" dirty="0" smtClean="0"/>
              <a:t>文件部署</a:t>
            </a:r>
            <a:r>
              <a:rPr lang="zh-CN" altLang="en-US" dirty="0" smtClean="0"/>
              <a:t>”进入“ </a:t>
            </a:r>
            <a:r>
              <a:rPr lang="en-US" altLang="zh-CN" b="1" dirty="0" smtClean="0"/>
              <a:t>Linux </a:t>
            </a:r>
            <a:r>
              <a:rPr lang="zh-CN" altLang="en-US" b="1" dirty="0" smtClean="0"/>
              <a:t>文件部署管理</a:t>
            </a:r>
            <a:r>
              <a:rPr lang="zh-CN" altLang="en-US" dirty="0" smtClean="0"/>
              <a:t>”界面。</a:t>
            </a:r>
            <a:br>
              <a:rPr lang="zh-CN" altLang="en-US" dirty="0" smtClean="0"/>
            </a:br>
            <a:endParaRPr lang="en-US" dirty="0"/>
          </a:p>
        </p:txBody>
      </p:sp>
      <p:pic>
        <p:nvPicPr>
          <p:cNvPr id="6147" name="Picture 3"/>
          <p:cNvPicPr>
            <a:picLocks noChangeAspect="1" noChangeArrowheads="1"/>
          </p:cNvPicPr>
          <p:nvPr/>
        </p:nvPicPr>
        <p:blipFill>
          <a:blip r:embed="rId3" cstate="print"/>
          <a:srcRect/>
          <a:stretch>
            <a:fillRect/>
          </a:stretch>
        </p:blipFill>
        <p:spPr bwMode="auto">
          <a:xfrm>
            <a:off x="1079612" y="2492896"/>
            <a:ext cx="7248557" cy="2928417"/>
          </a:xfrm>
          <a:prstGeom prst="rect">
            <a:avLst/>
          </a:prstGeom>
          <a:noFill/>
          <a:ln w="9525">
            <a:solidFill>
              <a:schemeClr val="bg1">
                <a:lumMod val="50000"/>
              </a:schemeClr>
            </a:solidFill>
            <a:miter lim="800000"/>
            <a:headEnd/>
            <a:tailEnd/>
          </a:ln>
        </p:spPr>
      </p:pic>
    </p:spTree>
    <p:extLst>
      <p:ext uri="{BB962C8B-B14F-4D97-AF65-F5344CB8AC3E}">
        <p14:creationId xmlns:p14="http://schemas.microsoft.com/office/powerpoint/2010/main" val="567732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Windows文件部署管理</a:t>
            </a:r>
            <a:endParaRPr lang="en-US" dirty="0"/>
          </a:p>
        </p:txBody>
      </p:sp>
      <p:sp>
        <p:nvSpPr>
          <p:cNvPr id="3" name="文本占位符 2"/>
          <p:cNvSpPr>
            <a:spLocks noGrp="1"/>
          </p:cNvSpPr>
          <p:nvPr>
            <p:ph type="body" sz="quarter" idx="10"/>
          </p:nvPr>
        </p:nvSpPr>
        <p:spPr/>
        <p:txBody>
          <a:bodyPr/>
          <a:lstStyle/>
          <a:p>
            <a:r>
              <a:rPr lang="zh-CN" altLang="en-US" dirty="0" smtClean="0"/>
              <a:t>上传文档，将文件上传到服务器上。</a:t>
            </a:r>
            <a:endParaRPr lang="en-US" altLang="zh-CN" dirty="0" smtClean="0"/>
          </a:p>
          <a:p>
            <a:r>
              <a:rPr lang="zh-CN" altLang="en-US" dirty="0" smtClean="0"/>
              <a:t>安装软件，可以将服务器上存储的</a:t>
            </a:r>
            <a:r>
              <a:rPr lang="zh-CN" altLang="en-US" dirty="0"/>
              <a:t>软件批量下发</a:t>
            </a:r>
            <a:r>
              <a:rPr lang="zh-CN" altLang="en-US" dirty="0" smtClean="0"/>
              <a:t>到客户机上并执行安装操作。</a:t>
            </a:r>
            <a:endParaRPr lang="en-US" altLang="zh-CN" dirty="0" smtClean="0"/>
          </a:p>
          <a:p>
            <a:r>
              <a:rPr lang="zh-CN" altLang="en-US" dirty="0" smtClean="0"/>
              <a:t>文件复制功能用于将文件复制到客户机。</a:t>
            </a:r>
            <a:br>
              <a:rPr lang="zh-CN" altLang="en-US" dirty="0" smtClean="0"/>
            </a:br>
            <a:endParaRPr lang="en-US" dirty="0"/>
          </a:p>
        </p:txBody>
      </p:sp>
      <p:pic>
        <p:nvPicPr>
          <p:cNvPr id="7170" name="Picture 2"/>
          <p:cNvPicPr>
            <a:picLocks noChangeAspect="1" noChangeArrowheads="1"/>
          </p:cNvPicPr>
          <p:nvPr/>
        </p:nvPicPr>
        <p:blipFill>
          <a:blip r:embed="rId3" cstate="print"/>
          <a:srcRect/>
          <a:stretch>
            <a:fillRect/>
          </a:stretch>
        </p:blipFill>
        <p:spPr bwMode="auto">
          <a:xfrm>
            <a:off x="935817" y="3716338"/>
            <a:ext cx="7416825" cy="2196938"/>
          </a:xfrm>
          <a:prstGeom prst="rect">
            <a:avLst/>
          </a:prstGeom>
          <a:noFill/>
          <a:ln w="9525">
            <a:solidFill>
              <a:schemeClr val="bg1">
                <a:lumMod val="50000"/>
              </a:schemeClr>
            </a:solidFill>
            <a:miter lim="800000"/>
            <a:headEnd/>
            <a:tailEnd/>
          </a:ln>
        </p:spPr>
      </p:pic>
    </p:spTree>
    <p:extLst>
      <p:ext uri="{BB962C8B-B14F-4D97-AF65-F5344CB8AC3E}">
        <p14:creationId xmlns:p14="http://schemas.microsoft.com/office/powerpoint/2010/main" val="485018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Windows</a:t>
            </a:r>
            <a:r>
              <a:rPr lang="zh-CN" altLang="en-US" dirty="0" smtClean="0"/>
              <a:t>镜像文件管理</a:t>
            </a:r>
            <a:endParaRPr lang="en-US" dirty="0"/>
          </a:p>
        </p:txBody>
      </p:sp>
      <p:sp>
        <p:nvSpPr>
          <p:cNvPr id="3" name="文本占位符 2"/>
          <p:cNvSpPr>
            <a:spLocks noGrp="1"/>
          </p:cNvSpPr>
          <p:nvPr>
            <p:ph type="body" sz="quarter" idx="10"/>
          </p:nvPr>
        </p:nvSpPr>
        <p:spPr/>
        <p:txBody>
          <a:bodyPr/>
          <a:lstStyle/>
          <a:p>
            <a:r>
              <a:rPr lang="zh-CN" altLang="en-US" dirty="0" smtClean="0"/>
              <a:t>上传镜像，上传</a:t>
            </a:r>
            <a:r>
              <a:rPr lang="en-US" altLang="zh-CN" dirty="0" smtClean="0"/>
              <a:t>TC</a:t>
            </a:r>
            <a:r>
              <a:rPr lang="zh-CN" altLang="en-US" dirty="0" smtClean="0"/>
              <a:t>系统镜像。</a:t>
            </a:r>
            <a:endParaRPr lang="en-US" altLang="zh-CN" dirty="0" smtClean="0"/>
          </a:p>
          <a:p>
            <a:r>
              <a:rPr lang="zh-CN" altLang="en-US" dirty="0" smtClean="0"/>
              <a:t>备份系统，提取</a:t>
            </a:r>
            <a:r>
              <a:rPr lang="en-US" altLang="zh-CN" dirty="0" smtClean="0"/>
              <a:t>TC</a:t>
            </a:r>
            <a:r>
              <a:rPr lang="zh-CN" altLang="en-US" dirty="0" smtClean="0"/>
              <a:t>系统镜像并备份到服务器端。</a:t>
            </a:r>
            <a:endParaRPr lang="en-US" altLang="zh-CN" dirty="0" smtClean="0"/>
          </a:p>
          <a:p>
            <a:r>
              <a:rPr lang="zh-CN" altLang="en-US" dirty="0" smtClean="0"/>
              <a:t>还原系统， 将系统还原为服务器端备份的镜像。</a:t>
            </a:r>
            <a:endParaRPr lang="en-US" altLang="zh-CN" dirty="0" smtClean="0"/>
          </a:p>
        </p:txBody>
      </p:sp>
      <p:pic>
        <p:nvPicPr>
          <p:cNvPr id="8194" name="Picture 2"/>
          <p:cNvPicPr>
            <a:picLocks noChangeAspect="1" noChangeArrowheads="1"/>
          </p:cNvPicPr>
          <p:nvPr/>
        </p:nvPicPr>
        <p:blipFill>
          <a:blip r:embed="rId3" cstate="print"/>
          <a:srcRect/>
          <a:stretch>
            <a:fillRect/>
          </a:stretch>
        </p:blipFill>
        <p:spPr bwMode="auto">
          <a:xfrm>
            <a:off x="1029084" y="3176972"/>
            <a:ext cx="7230291" cy="1872208"/>
          </a:xfrm>
          <a:prstGeom prst="rect">
            <a:avLst/>
          </a:prstGeom>
          <a:noFill/>
          <a:ln w="9525">
            <a:solidFill>
              <a:schemeClr val="bg1">
                <a:lumMod val="50000"/>
              </a:schemeClr>
            </a:solidFill>
            <a:miter lim="800000"/>
            <a:headEnd/>
            <a:tailEnd/>
          </a:ln>
        </p:spPr>
      </p:pic>
    </p:spTree>
    <p:extLst>
      <p:ext uri="{BB962C8B-B14F-4D97-AF65-F5344CB8AC3E}">
        <p14:creationId xmlns:p14="http://schemas.microsoft.com/office/powerpoint/2010/main" val="156315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b="1" dirty="0" smtClean="0"/>
              <a:t>桌面云终端介绍</a:t>
            </a:r>
            <a:endParaRPr lang="en-US" altLang="zh-CN" b="1" dirty="0" smtClean="0"/>
          </a:p>
          <a:p>
            <a:pPr lvl="1"/>
            <a:r>
              <a:rPr lang="zh-CN" altLang="en-US" dirty="0" smtClean="0"/>
              <a:t>软终端介绍</a:t>
            </a:r>
            <a:endParaRPr lang="en-US" altLang="zh-CN" dirty="0" smtClean="0"/>
          </a:p>
          <a:p>
            <a:pPr lvl="1">
              <a:buClr>
                <a:schemeClr val="bg1">
                  <a:lumMod val="50000"/>
                </a:schemeClr>
              </a:buClr>
            </a:pPr>
            <a:r>
              <a:rPr lang="zh-CN" altLang="en-US" dirty="0" smtClean="0">
                <a:solidFill>
                  <a:schemeClr val="bg1">
                    <a:lumMod val="50000"/>
                  </a:schemeClr>
                </a:solidFill>
              </a:rPr>
              <a:t>移动终端介绍</a:t>
            </a:r>
            <a:endParaRPr lang="en-US" altLang="zh-CN" dirty="0" smtClean="0">
              <a:solidFill>
                <a:schemeClr val="bg1">
                  <a:lumMod val="50000"/>
                </a:schemeClr>
              </a:solidFill>
            </a:endParaRPr>
          </a:p>
          <a:p>
            <a:pPr lvl="1">
              <a:buClr>
                <a:schemeClr val="bg1">
                  <a:lumMod val="50000"/>
                </a:schemeClr>
              </a:buClr>
            </a:pPr>
            <a:r>
              <a:rPr lang="zh-CN" altLang="en-US" dirty="0" smtClean="0">
                <a:solidFill>
                  <a:schemeClr val="bg1">
                    <a:lumMod val="50000"/>
                  </a:schemeClr>
                </a:solidFill>
              </a:rPr>
              <a:t>瘦终端介绍</a:t>
            </a:r>
            <a:endParaRPr lang="en-US" altLang="zh-CN" dirty="0" smtClean="0">
              <a:solidFill>
                <a:schemeClr val="bg1">
                  <a:lumMod val="50000"/>
                </a:schemeClr>
              </a:solidFill>
            </a:endParaRPr>
          </a:p>
          <a:p>
            <a:pPr>
              <a:buClr>
                <a:schemeClr val="bg1">
                  <a:lumMod val="50000"/>
                </a:schemeClr>
              </a:buClr>
            </a:pPr>
            <a:r>
              <a:rPr lang="en-US" altLang="zh-CN" dirty="0" smtClean="0">
                <a:solidFill>
                  <a:schemeClr val="bg1">
                    <a:lumMod val="50000"/>
                  </a:schemeClr>
                </a:solidFill>
              </a:rPr>
              <a:t>Access Lock</a:t>
            </a:r>
            <a:r>
              <a:rPr lang="zh-CN" altLang="en-US" dirty="0" smtClean="0">
                <a:solidFill>
                  <a:schemeClr val="bg1">
                    <a:lumMod val="50000"/>
                  </a:schemeClr>
                </a:solidFill>
              </a:rPr>
              <a:t>特性介绍</a:t>
            </a:r>
            <a:endParaRPr lang="en-US" altLang="zh-CN" dirty="0" smtClean="0">
              <a:solidFill>
                <a:schemeClr val="bg1">
                  <a:lumMod val="50000"/>
                </a:schemeClr>
              </a:solidFill>
            </a:endParaRPr>
          </a:p>
          <a:p>
            <a:pPr>
              <a:buClr>
                <a:schemeClr val="bg1">
                  <a:lumMod val="50000"/>
                </a:schemeClr>
              </a:buClr>
            </a:pPr>
            <a:r>
              <a:rPr lang="zh-CN" altLang="en-US" dirty="0" smtClean="0">
                <a:solidFill>
                  <a:schemeClr val="bg1">
                    <a:lumMod val="50000"/>
                  </a:schemeClr>
                </a:solidFill>
              </a:rPr>
              <a:t>终端管理系统介绍</a:t>
            </a:r>
            <a:endParaRPr lang="en-US" altLang="zh-CN" dirty="0" smtClean="0">
              <a:solidFill>
                <a:schemeClr val="bg1">
                  <a:lumMod val="50000"/>
                </a:schemeClr>
              </a:solidFill>
            </a:endParaRPr>
          </a:p>
          <a:p>
            <a:pPr>
              <a:buClr>
                <a:schemeClr val="bg1">
                  <a:lumMod val="50000"/>
                </a:schemeClr>
              </a:buClr>
            </a:pPr>
            <a:r>
              <a:rPr lang="zh-CN" altLang="en-US" dirty="0" smtClean="0">
                <a:solidFill>
                  <a:schemeClr val="bg1">
                    <a:lumMod val="50000"/>
                  </a:schemeClr>
                </a:solidFill>
              </a:rPr>
              <a:t>终端管理系统操作方式</a:t>
            </a:r>
            <a:endParaRPr lang="en-US" altLang="zh-CN" dirty="0" smtClean="0">
              <a:solidFill>
                <a:schemeClr val="bg1">
                  <a:lumMod val="50000"/>
                </a:schemeClr>
              </a:solidFill>
            </a:endParaRPr>
          </a:p>
          <a:p>
            <a:pPr lvl="1"/>
            <a:endParaRPr lang="zh-CN" altLang="en-US" dirty="0"/>
          </a:p>
        </p:txBody>
      </p:sp>
    </p:spTree>
    <p:extLst>
      <p:ext uri="{BB962C8B-B14F-4D97-AF65-F5344CB8AC3E}">
        <p14:creationId xmlns:p14="http://schemas.microsoft.com/office/powerpoint/2010/main" val="3308021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升级</a:t>
            </a:r>
            <a:r>
              <a:rPr lang="en-US" dirty="0" smtClean="0"/>
              <a:t>Windows</a:t>
            </a:r>
            <a:r>
              <a:rPr lang="zh-CN" altLang="en-US" dirty="0" smtClean="0"/>
              <a:t>终端</a:t>
            </a:r>
            <a:r>
              <a:rPr lang="en-US" dirty="0" smtClean="0"/>
              <a:t>Agent</a:t>
            </a:r>
            <a:endParaRPr lang="en-US" dirty="0"/>
          </a:p>
        </p:txBody>
      </p:sp>
      <p:sp>
        <p:nvSpPr>
          <p:cNvPr id="3" name="文本占位符 2"/>
          <p:cNvSpPr>
            <a:spLocks noGrp="1"/>
          </p:cNvSpPr>
          <p:nvPr>
            <p:ph type="body" sz="quarter" idx="10"/>
          </p:nvPr>
        </p:nvSpPr>
        <p:spPr/>
        <p:txBody>
          <a:bodyPr/>
          <a:lstStyle/>
          <a:p>
            <a:r>
              <a:rPr lang="zh-CN" altLang="en-US" dirty="0" smtClean="0"/>
              <a:t>导航栏单击“ </a:t>
            </a:r>
            <a:r>
              <a:rPr lang="zh-CN" altLang="en-US" b="1" dirty="0" smtClean="0"/>
              <a:t>公共管理 </a:t>
            </a:r>
            <a:r>
              <a:rPr lang="en-US" altLang="zh-CN" b="1" dirty="0" smtClean="0"/>
              <a:t>&gt; </a:t>
            </a:r>
            <a:r>
              <a:rPr lang="zh-CN" altLang="en-US" b="1" dirty="0" smtClean="0"/>
              <a:t>客户端升级</a:t>
            </a:r>
            <a:r>
              <a:rPr lang="zh-CN" altLang="en-US" dirty="0" smtClean="0"/>
              <a:t>”，进入 </a:t>
            </a:r>
            <a:r>
              <a:rPr lang="en-US" altLang="zh-CN" dirty="0" smtClean="0"/>
              <a:t>Windows </a:t>
            </a:r>
            <a:r>
              <a:rPr lang="zh-CN" altLang="en-US" dirty="0" smtClean="0"/>
              <a:t>终端客户端升级界面。</a:t>
            </a:r>
            <a:br>
              <a:rPr lang="zh-CN" altLang="en-US" dirty="0" smtClean="0"/>
            </a:br>
            <a:endParaRPr lang="en-US" dirty="0"/>
          </a:p>
        </p:txBody>
      </p:sp>
      <p:pic>
        <p:nvPicPr>
          <p:cNvPr id="9219" name="Picture 3"/>
          <p:cNvPicPr>
            <a:picLocks noChangeAspect="1" noChangeArrowheads="1"/>
          </p:cNvPicPr>
          <p:nvPr/>
        </p:nvPicPr>
        <p:blipFill>
          <a:blip r:embed="rId3" cstate="print"/>
          <a:srcRect/>
          <a:stretch>
            <a:fillRect/>
          </a:stretch>
        </p:blipFill>
        <p:spPr bwMode="auto">
          <a:xfrm>
            <a:off x="755650" y="2409825"/>
            <a:ext cx="5505450" cy="3790950"/>
          </a:xfrm>
          <a:prstGeom prst="rect">
            <a:avLst/>
          </a:prstGeom>
          <a:noFill/>
          <a:ln w="9525">
            <a:noFill/>
            <a:miter lim="800000"/>
            <a:headEnd/>
            <a:tailEnd/>
          </a:ln>
        </p:spPr>
      </p:pic>
      <p:pic>
        <p:nvPicPr>
          <p:cNvPr id="9220" name="Picture 4"/>
          <p:cNvPicPr>
            <a:picLocks noChangeAspect="1" noChangeArrowheads="1"/>
          </p:cNvPicPr>
          <p:nvPr/>
        </p:nvPicPr>
        <p:blipFill>
          <a:blip r:embed="rId4" cstate="print"/>
          <a:srcRect/>
          <a:stretch>
            <a:fillRect/>
          </a:stretch>
        </p:blipFill>
        <p:spPr bwMode="auto">
          <a:xfrm>
            <a:off x="1799692" y="2672916"/>
            <a:ext cx="6324600" cy="3476625"/>
          </a:xfrm>
          <a:prstGeom prst="rect">
            <a:avLst/>
          </a:prstGeom>
          <a:noFill/>
          <a:ln w="9525">
            <a:noFill/>
            <a:miter lim="800000"/>
            <a:headEnd/>
            <a:tailEnd/>
          </a:ln>
        </p:spPr>
      </p:pic>
      <p:pic>
        <p:nvPicPr>
          <p:cNvPr id="9221" name="Picture 5"/>
          <p:cNvPicPr>
            <a:picLocks noChangeAspect="1" noChangeArrowheads="1"/>
          </p:cNvPicPr>
          <p:nvPr/>
        </p:nvPicPr>
        <p:blipFill>
          <a:blip r:embed="rId5" cstate="print"/>
          <a:srcRect/>
          <a:stretch>
            <a:fillRect/>
          </a:stretch>
        </p:blipFill>
        <p:spPr bwMode="auto">
          <a:xfrm>
            <a:off x="2696612" y="2420888"/>
            <a:ext cx="5907638" cy="3779887"/>
          </a:xfrm>
          <a:prstGeom prst="rect">
            <a:avLst/>
          </a:prstGeom>
          <a:noFill/>
          <a:ln w="9525">
            <a:noFill/>
            <a:miter lim="800000"/>
            <a:headEnd/>
            <a:tailEnd/>
          </a:ln>
        </p:spPr>
      </p:pic>
    </p:spTree>
    <p:extLst>
      <p:ext uri="{BB962C8B-B14F-4D97-AF65-F5344CB8AC3E}">
        <p14:creationId xmlns:p14="http://schemas.microsoft.com/office/powerpoint/2010/main" val="2817964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buClr>
                <a:schemeClr val="bg1">
                  <a:lumMod val="50000"/>
                </a:schemeClr>
              </a:buClr>
            </a:pPr>
            <a:r>
              <a:rPr lang="zh-CN" altLang="en-US" dirty="0" smtClean="0">
                <a:solidFill>
                  <a:schemeClr val="bg1">
                    <a:lumMod val="50000"/>
                  </a:schemeClr>
                </a:solidFill>
              </a:rPr>
              <a:t>桌面云终端介绍</a:t>
            </a:r>
            <a:endParaRPr lang="en-US" altLang="zh-CN" dirty="0" smtClean="0">
              <a:solidFill>
                <a:schemeClr val="bg1">
                  <a:lumMod val="50000"/>
                </a:schemeClr>
              </a:solidFill>
            </a:endParaRPr>
          </a:p>
          <a:p>
            <a:pPr>
              <a:buClr>
                <a:schemeClr val="bg1">
                  <a:lumMod val="50000"/>
                </a:schemeClr>
              </a:buClr>
            </a:pPr>
            <a:r>
              <a:rPr lang="en-US" altLang="zh-CN" dirty="0" smtClean="0">
                <a:solidFill>
                  <a:schemeClr val="bg1">
                    <a:lumMod val="50000"/>
                  </a:schemeClr>
                </a:solidFill>
              </a:rPr>
              <a:t>Access Lock</a:t>
            </a:r>
            <a:r>
              <a:rPr lang="zh-CN" altLang="en-US" dirty="0" smtClean="0">
                <a:solidFill>
                  <a:schemeClr val="bg1">
                    <a:lumMod val="50000"/>
                  </a:schemeClr>
                </a:solidFill>
              </a:rPr>
              <a:t>介绍</a:t>
            </a:r>
            <a:endParaRPr lang="en-US" altLang="zh-CN" dirty="0" smtClean="0">
              <a:solidFill>
                <a:schemeClr val="bg1">
                  <a:lumMod val="50000"/>
                </a:schemeClr>
              </a:solidFill>
            </a:endParaRPr>
          </a:p>
          <a:p>
            <a:pPr>
              <a:buClr>
                <a:schemeClr val="bg1">
                  <a:lumMod val="50000"/>
                </a:schemeClr>
              </a:buClr>
            </a:pPr>
            <a:r>
              <a:rPr lang="zh-CN" altLang="en-US" dirty="0" smtClean="0">
                <a:solidFill>
                  <a:schemeClr val="bg1">
                    <a:lumMod val="50000"/>
                  </a:schemeClr>
                </a:solidFill>
              </a:rPr>
              <a:t>终端管理系统介绍</a:t>
            </a:r>
            <a:endParaRPr lang="en-US" altLang="zh-CN" dirty="0" smtClean="0">
              <a:solidFill>
                <a:schemeClr val="bg1">
                  <a:lumMod val="50000"/>
                </a:schemeClr>
              </a:solidFill>
            </a:endParaRPr>
          </a:p>
          <a:p>
            <a:r>
              <a:rPr lang="zh-CN" altLang="en-US" b="1" dirty="0" smtClean="0"/>
              <a:t>终端管理系统操作方式</a:t>
            </a:r>
            <a:endParaRPr lang="en-US" altLang="zh-CN" b="1" dirty="0" smtClean="0"/>
          </a:p>
          <a:p>
            <a:pPr lvl="1">
              <a:buClr>
                <a:schemeClr val="bg1">
                  <a:lumMod val="50000"/>
                </a:schemeClr>
              </a:buClr>
            </a:pPr>
            <a:r>
              <a:rPr lang="zh-CN" altLang="en-US" dirty="0">
                <a:solidFill>
                  <a:schemeClr val="bg1">
                    <a:lumMod val="50000"/>
                  </a:schemeClr>
                </a:solidFill>
              </a:rPr>
              <a:t>基本管理</a:t>
            </a:r>
          </a:p>
          <a:p>
            <a:pPr lvl="1">
              <a:buClr>
                <a:schemeClr val="bg1">
                  <a:lumMod val="50000"/>
                </a:schemeClr>
              </a:buClr>
            </a:pPr>
            <a:r>
              <a:rPr lang="zh-CN" altLang="en-US" dirty="0">
                <a:solidFill>
                  <a:schemeClr val="bg1">
                    <a:lumMod val="50000"/>
                  </a:schemeClr>
                </a:solidFill>
              </a:rPr>
              <a:t>部署管理</a:t>
            </a:r>
          </a:p>
          <a:p>
            <a:pPr lvl="1"/>
            <a:r>
              <a:rPr lang="zh-CN" altLang="en-US" dirty="0"/>
              <a:t>策略管理</a:t>
            </a:r>
          </a:p>
          <a:p>
            <a:pPr lvl="1">
              <a:buClr>
                <a:schemeClr val="bg1">
                  <a:lumMod val="50000"/>
                </a:schemeClr>
              </a:buClr>
            </a:pPr>
            <a:r>
              <a:rPr lang="zh-CN" altLang="en-US" dirty="0" smtClean="0">
                <a:solidFill>
                  <a:schemeClr val="bg1">
                    <a:lumMod val="50000"/>
                  </a:schemeClr>
                </a:solidFill>
              </a:rPr>
              <a:t>公共管理</a:t>
            </a:r>
          </a:p>
          <a:p>
            <a:pPr lvl="1">
              <a:buClr>
                <a:schemeClr val="bg1">
                  <a:lumMod val="50000"/>
                </a:schemeClr>
              </a:buClr>
            </a:pPr>
            <a:r>
              <a:rPr lang="zh-CN" altLang="en-US" dirty="0" smtClean="0">
                <a:solidFill>
                  <a:schemeClr val="bg1">
                    <a:lumMod val="50000"/>
                  </a:schemeClr>
                </a:solidFill>
              </a:rPr>
              <a:t>任务管理</a:t>
            </a:r>
          </a:p>
          <a:p>
            <a:pPr lvl="1"/>
            <a:endParaRPr lang="en-US" altLang="zh-CN" dirty="0" smtClean="0"/>
          </a:p>
          <a:p>
            <a:pPr lvl="1"/>
            <a:endParaRPr lang="zh-CN" altLang="en-US" dirty="0"/>
          </a:p>
        </p:txBody>
      </p:sp>
    </p:spTree>
    <p:extLst>
      <p:ext uri="{BB962C8B-B14F-4D97-AF65-F5344CB8AC3E}">
        <p14:creationId xmlns:p14="http://schemas.microsoft.com/office/powerpoint/2010/main" val="1172935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mtClean="0"/>
              <a:t>TC</a:t>
            </a:r>
            <a:r>
              <a:rPr lang="zh-CN" altLang="en-US" smtClean="0"/>
              <a:t>打补丁流程</a:t>
            </a:r>
            <a:endParaRPr lang="zh-CN" altLang="en-US" dirty="0"/>
          </a:p>
        </p:txBody>
      </p:sp>
      <p:pic>
        <p:nvPicPr>
          <p:cNvPr id="5" name="图片 4"/>
          <p:cNvPicPr/>
          <p:nvPr/>
        </p:nvPicPr>
        <p:blipFill>
          <a:blip r:embed="rId3" cstate="print"/>
          <a:stretch>
            <a:fillRect/>
          </a:stretch>
        </p:blipFill>
        <p:spPr>
          <a:xfrm>
            <a:off x="755650" y="1556792"/>
            <a:ext cx="7848600" cy="4680496"/>
          </a:xfrm>
          <a:prstGeom prst="rect">
            <a:avLst/>
          </a:prstGeom>
        </p:spPr>
      </p:pic>
    </p:spTree>
    <p:extLst>
      <p:ext uri="{BB962C8B-B14F-4D97-AF65-F5344CB8AC3E}">
        <p14:creationId xmlns:p14="http://schemas.microsoft.com/office/powerpoint/2010/main" val="1267266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策略管理</a:t>
            </a:r>
            <a:endParaRPr lang="en-US" dirty="0"/>
          </a:p>
        </p:txBody>
      </p:sp>
      <p:sp>
        <p:nvSpPr>
          <p:cNvPr id="3" name="文本占位符 2"/>
          <p:cNvSpPr>
            <a:spLocks noGrp="1"/>
          </p:cNvSpPr>
          <p:nvPr>
            <p:ph type="body" sz="quarter" idx="10"/>
          </p:nvPr>
        </p:nvSpPr>
        <p:spPr/>
        <p:txBody>
          <a:bodyPr/>
          <a:lstStyle/>
          <a:p>
            <a:r>
              <a:rPr lang="zh-CN" altLang="en-US" smtClean="0"/>
              <a:t>在策略中心可以创建文件升级和模板配置策略，策略需要绑定到终端分组，策略创建成功后，会自动生成策略中心任务并自动执行，实现终端的自动升级和自动模板配置。</a:t>
            </a:r>
            <a:br>
              <a:rPr lang="zh-CN" altLang="en-US" smtClean="0"/>
            </a:br>
            <a:endParaRPr lang="en-US" dirty="0"/>
          </a:p>
        </p:txBody>
      </p:sp>
      <p:pic>
        <p:nvPicPr>
          <p:cNvPr id="10242" name="Picture 2"/>
          <p:cNvPicPr>
            <a:picLocks noChangeAspect="1" noChangeArrowheads="1"/>
          </p:cNvPicPr>
          <p:nvPr/>
        </p:nvPicPr>
        <p:blipFill>
          <a:blip r:embed="rId3" cstate="print"/>
          <a:srcRect/>
          <a:stretch>
            <a:fillRect/>
          </a:stretch>
        </p:blipFill>
        <p:spPr bwMode="auto">
          <a:xfrm>
            <a:off x="1040913" y="2996952"/>
            <a:ext cx="7206634" cy="1764196"/>
          </a:xfrm>
          <a:prstGeom prst="rect">
            <a:avLst/>
          </a:prstGeom>
          <a:noFill/>
          <a:ln w="9525">
            <a:solidFill>
              <a:schemeClr val="bg1">
                <a:lumMod val="50000"/>
              </a:schemeClr>
            </a:solidFill>
            <a:miter lim="800000"/>
            <a:headEnd/>
            <a:tailEnd/>
          </a:ln>
        </p:spPr>
      </p:pic>
    </p:spTree>
    <p:extLst>
      <p:ext uri="{BB962C8B-B14F-4D97-AF65-F5344CB8AC3E}">
        <p14:creationId xmlns:p14="http://schemas.microsoft.com/office/powerpoint/2010/main" val="3386508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3" cstate="print"/>
          <a:srcRect/>
          <a:stretch>
            <a:fillRect/>
          </a:stretch>
        </p:blipFill>
        <p:spPr bwMode="auto">
          <a:xfrm>
            <a:off x="812810" y="3861048"/>
            <a:ext cx="4137232" cy="2339727"/>
          </a:xfrm>
          <a:prstGeom prst="rect">
            <a:avLst/>
          </a:prstGeom>
          <a:noFill/>
          <a:ln w="9525">
            <a:solidFill>
              <a:schemeClr val="bg1">
                <a:lumMod val="50000"/>
              </a:schemeClr>
            </a:solidFill>
            <a:miter lim="800000"/>
            <a:headEnd/>
            <a:tailEnd/>
          </a:ln>
        </p:spPr>
      </p:pic>
      <p:sp>
        <p:nvSpPr>
          <p:cNvPr id="2" name="标题 1"/>
          <p:cNvSpPr>
            <a:spLocks noGrp="1"/>
          </p:cNvSpPr>
          <p:nvPr>
            <p:ph type="title"/>
          </p:nvPr>
        </p:nvSpPr>
        <p:spPr/>
        <p:txBody>
          <a:bodyPr/>
          <a:lstStyle/>
          <a:p>
            <a:r>
              <a:rPr lang="en-US" altLang="zh-CN" dirty="0" smtClean="0"/>
              <a:t>Linux</a:t>
            </a:r>
            <a:r>
              <a:rPr lang="zh-CN" altLang="en-US" dirty="0" smtClean="0"/>
              <a:t>单文件升级策略</a:t>
            </a:r>
            <a:endParaRPr lang="en-US" dirty="0"/>
          </a:p>
        </p:txBody>
      </p:sp>
      <p:sp>
        <p:nvSpPr>
          <p:cNvPr id="3" name="文本占位符 2"/>
          <p:cNvSpPr>
            <a:spLocks noGrp="1"/>
          </p:cNvSpPr>
          <p:nvPr>
            <p:ph type="body" sz="quarter" idx="10"/>
          </p:nvPr>
        </p:nvSpPr>
        <p:spPr/>
        <p:txBody>
          <a:bodyPr/>
          <a:lstStyle/>
          <a:p>
            <a:r>
              <a:rPr lang="zh-CN" altLang="en-US" smtClean="0"/>
              <a:t>配置单文件升级策略。</a:t>
            </a:r>
            <a:endParaRPr lang="en-US" dirty="0"/>
          </a:p>
        </p:txBody>
      </p:sp>
      <p:pic>
        <p:nvPicPr>
          <p:cNvPr id="11266" name="Picture 2"/>
          <p:cNvPicPr>
            <a:picLocks noChangeAspect="1" noChangeArrowheads="1"/>
          </p:cNvPicPr>
          <p:nvPr/>
        </p:nvPicPr>
        <p:blipFill>
          <a:blip r:embed="rId4" cstate="print"/>
          <a:srcRect/>
          <a:stretch>
            <a:fillRect/>
          </a:stretch>
        </p:blipFill>
        <p:spPr bwMode="auto">
          <a:xfrm>
            <a:off x="791940" y="2126021"/>
            <a:ext cx="3132274" cy="1525837"/>
          </a:xfrm>
          <a:prstGeom prst="rect">
            <a:avLst/>
          </a:prstGeom>
          <a:noFill/>
          <a:ln w="9525">
            <a:solidFill>
              <a:schemeClr val="bg1">
                <a:lumMod val="50000"/>
              </a:schemeClr>
            </a:solidFill>
            <a:miter lim="800000"/>
            <a:headEnd/>
            <a:tailEnd/>
          </a:ln>
        </p:spPr>
      </p:pic>
      <p:pic>
        <p:nvPicPr>
          <p:cNvPr id="11267" name="Picture 3"/>
          <p:cNvPicPr>
            <a:picLocks noChangeAspect="1" noChangeArrowheads="1"/>
          </p:cNvPicPr>
          <p:nvPr/>
        </p:nvPicPr>
        <p:blipFill>
          <a:blip r:embed="rId5" cstate="print"/>
          <a:srcRect/>
          <a:stretch>
            <a:fillRect/>
          </a:stretch>
        </p:blipFill>
        <p:spPr bwMode="auto">
          <a:xfrm>
            <a:off x="4031940" y="1376363"/>
            <a:ext cx="4589273" cy="4824412"/>
          </a:xfrm>
          <a:prstGeom prst="rect">
            <a:avLst/>
          </a:prstGeom>
          <a:noFill/>
          <a:ln w="9525">
            <a:solidFill>
              <a:schemeClr val="bg1">
                <a:lumMod val="50000"/>
              </a:schemeClr>
            </a:solidFill>
            <a:miter lim="800000"/>
            <a:headEnd/>
            <a:tailEnd/>
          </a:ln>
        </p:spPr>
      </p:pic>
      <p:sp>
        <p:nvSpPr>
          <p:cNvPr id="7" name="TextBox 6"/>
          <p:cNvSpPr txBox="1"/>
          <p:nvPr/>
        </p:nvSpPr>
        <p:spPr bwMode="auto">
          <a:xfrm>
            <a:off x="6912260" y="2888940"/>
            <a:ext cx="1404156"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dirty="0" smtClean="0">
                <a:solidFill>
                  <a:srgbClr val="FF0000"/>
                </a:solidFill>
                <a:latin typeface="+mn-lt"/>
                <a:ea typeface="+mn-ea"/>
                <a:cs typeface="Arial" pitchFamily="34" charset="0"/>
              </a:rPr>
              <a:t>升级文件选择</a:t>
            </a:r>
            <a:endParaRPr lang="en-US" sz="1400" dirty="0" smtClean="0">
              <a:solidFill>
                <a:srgbClr val="FF0000"/>
              </a:solidFill>
              <a:latin typeface="+mn-lt"/>
              <a:ea typeface="+mn-ea"/>
              <a:cs typeface="Arial" pitchFamily="34" charset="0"/>
            </a:endParaRPr>
          </a:p>
        </p:txBody>
      </p:sp>
      <p:sp>
        <p:nvSpPr>
          <p:cNvPr id="8" name="TextBox 7"/>
          <p:cNvSpPr txBox="1"/>
          <p:nvPr/>
        </p:nvSpPr>
        <p:spPr bwMode="auto">
          <a:xfrm>
            <a:off x="4247964" y="4185084"/>
            <a:ext cx="1404156"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dirty="0" smtClean="0">
                <a:solidFill>
                  <a:srgbClr val="FF0000"/>
                </a:solidFill>
                <a:latin typeface="+mn-lt"/>
                <a:ea typeface="+mn-ea"/>
                <a:cs typeface="Arial" pitchFamily="34" charset="0"/>
              </a:rPr>
              <a:t>策略设置</a:t>
            </a:r>
            <a:endParaRPr lang="en-US" sz="1400" dirty="0" smtClean="0">
              <a:solidFill>
                <a:srgbClr val="FF0000"/>
              </a:solidFill>
              <a:latin typeface="+mn-lt"/>
              <a:ea typeface="+mn-ea"/>
              <a:cs typeface="Arial" pitchFamily="34" charset="0"/>
            </a:endParaRPr>
          </a:p>
        </p:txBody>
      </p:sp>
      <p:sp>
        <p:nvSpPr>
          <p:cNvPr id="9" name="TextBox 8"/>
          <p:cNvSpPr txBox="1"/>
          <p:nvPr/>
        </p:nvSpPr>
        <p:spPr bwMode="auto">
          <a:xfrm>
            <a:off x="755650" y="5409220"/>
            <a:ext cx="1404156"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dirty="0" smtClean="0">
                <a:solidFill>
                  <a:srgbClr val="FF0000"/>
                </a:solidFill>
                <a:latin typeface="+mn-lt"/>
                <a:ea typeface="+mn-ea"/>
                <a:cs typeface="Arial" pitchFamily="34" charset="0"/>
              </a:rPr>
              <a:t>选择终端组</a:t>
            </a:r>
            <a:endParaRPr lang="en-US" sz="1400" dirty="0" smtClean="0">
              <a:solidFill>
                <a:srgbClr val="FF0000"/>
              </a:solidFill>
              <a:latin typeface="+mn-lt"/>
              <a:ea typeface="+mn-ea"/>
              <a:cs typeface="Arial" pitchFamily="34" charset="0"/>
            </a:endParaRPr>
          </a:p>
        </p:txBody>
      </p:sp>
    </p:spTree>
    <p:extLst>
      <p:ext uri="{BB962C8B-B14F-4D97-AF65-F5344CB8AC3E}">
        <p14:creationId xmlns:p14="http://schemas.microsoft.com/office/powerpoint/2010/main" val="1922486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Linux</a:t>
            </a:r>
            <a:r>
              <a:rPr lang="zh-CN" altLang="en-US" smtClean="0"/>
              <a:t>多文件升级策略</a:t>
            </a:r>
            <a:endParaRPr lang="en-US" dirty="0"/>
          </a:p>
        </p:txBody>
      </p:sp>
      <p:pic>
        <p:nvPicPr>
          <p:cNvPr id="12291" name="Picture 3"/>
          <p:cNvPicPr>
            <a:picLocks noChangeAspect="1" noChangeArrowheads="1"/>
          </p:cNvPicPr>
          <p:nvPr/>
        </p:nvPicPr>
        <p:blipFill>
          <a:blip r:embed="rId3" cstate="print"/>
          <a:srcRect/>
          <a:stretch>
            <a:fillRect/>
          </a:stretch>
        </p:blipFill>
        <p:spPr bwMode="auto">
          <a:xfrm>
            <a:off x="810446" y="1412876"/>
            <a:ext cx="4637228" cy="4824412"/>
          </a:xfrm>
          <a:prstGeom prst="rect">
            <a:avLst/>
          </a:prstGeom>
          <a:noFill/>
          <a:ln w="9525">
            <a:solidFill>
              <a:schemeClr val="bg1">
                <a:lumMod val="50000"/>
              </a:schemeClr>
            </a:solidFill>
            <a:miter lim="800000"/>
            <a:headEnd/>
            <a:tailEnd/>
          </a:ln>
        </p:spPr>
      </p:pic>
      <p:sp>
        <p:nvSpPr>
          <p:cNvPr id="7" name="TextBox 6"/>
          <p:cNvSpPr txBox="1"/>
          <p:nvPr/>
        </p:nvSpPr>
        <p:spPr bwMode="auto">
          <a:xfrm>
            <a:off x="4031940" y="2536544"/>
            <a:ext cx="1404156"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dirty="0" smtClean="0">
                <a:solidFill>
                  <a:srgbClr val="FF0000"/>
                </a:solidFill>
                <a:latin typeface="+mn-lt"/>
                <a:ea typeface="+mn-ea"/>
                <a:cs typeface="Arial" pitchFamily="34" charset="0"/>
              </a:rPr>
              <a:t>添加升级文件</a:t>
            </a:r>
            <a:endParaRPr lang="en-US" sz="1400" dirty="0" smtClean="0">
              <a:solidFill>
                <a:srgbClr val="FF0000"/>
              </a:solidFill>
              <a:latin typeface="+mn-lt"/>
              <a:ea typeface="+mn-ea"/>
              <a:cs typeface="Arial" pitchFamily="34" charset="0"/>
            </a:endParaRPr>
          </a:p>
        </p:txBody>
      </p:sp>
      <p:sp>
        <p:nvSpPr>
          <p:cNvPr id="8" name="TextBox 7"/>
          <p:cNvSpPr txBox="1"/>
          <p:nvPr/>
        </p:nvSpPr>
        <p:spPr bwMode="auto">
          <a:xfrm>
            <a:off x="993922" y="5336993"/>
            <a:ext cx="1404156"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dirty="0" smtClean="0">
                <a:solidFill>
                  <a:srgbClr val="FF0000"/>
                </a:solidFill>
                <a:latin typeface="+mn-lt"/>
                <a:ea typeface="+mn-ea"/>
                <a:cs typeface="Arial" pitchFamily="34" charset="0"/>
              </a:rPr>
              <a:t>升级策略设置</a:t>
            </a:r>
            <a:endParaRPr lang="en-US" sz="1400" dirty="0" smtClean="0">
              <a:solidFill>
                <a:srgbClr val="FF0000"/>
              </a:solidFill>
              <a:latin typeface="+mn-lt"/>
              <a:ea typeface="+mn-ea"/>
              <a:cs typeface="Arial" pitchFamily="34" charset="0"/>
            </a:endParaRPr>
          </a:p>
        </p:txBody>
      </p:sp>
      <p:pic>
        <p:nvPicPr>
          <p:cNvPr id="12293" name="Picture 5"/>
          <p:cNvPicPr>
            <a:picLocks noChangeAspect="1" noChangeArrowheads="1"/>
          </p:cNvPicPr>
          <p:nvPr/>
        </p:nvPicPr>
        <p:blipFill>
          <a:blip r:embed="rId4" cstate="print"/>
          <a:srcRect/>
          <a:stretch>
            <a:fillRect/>
          </a:stretch>
        </p:blipFill>
        <p:spPr bwMode="auto">
          <a:xfrm>
            <a:off x="5602027" y="4005064"/>
            <a:ext cx="3002223" cy="2195711"/>
          </a:xfrm>
          <a:prstGeom prst="rect">
            <a:avLst/>
          </a:prstGeom>
          <a:noFill/>
          <a:ln w="9525">
            <a:solidFill>
              <a:schemeClr val="bg1">
                <a:lumMod val="50000"/>
              </a:schemeClr>
            </a:solidFill>
            <a:miter lim="800000"/>
            <a:headEnd/>
            <a:tailEnd/>
          </a:ln>
        </p:spPr>
      </p:pic>
      <p:sp>
        <p:nvSpPr>
          <p:cNvPr id="10" name="TextBox 9"/>
          <p:cNvSpPr txBox="1"/>
          <p:nvPr/>
        </p:nvSpPr>
        <p:spPr bwMode="auto">
          <a:xfrm>
            <a:off x="5447674" y="5459404"/>
            <a:ext cx="1461247"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dirty="0" smtClean="0">
                <a:solidFill>
                  <a:srgbClr val="FF0000"/>
                </a:solidFill>
                <a:latin typeface="+mn-lt"/>
                <a:ea typeface="+mn-ea"/>
                <a:cs typeface="Arial" pitchFamily="34" charset="0"/>
              </a:rPr>
              <a:t>绑定客户机</a:t>
            </a:r>
            <a:endParaRPr lang="en-US" sz="1400" dirty="0" smtClean="0">
              <a:solidFill>
                <a:srgbClr val="FF0000"/>
              </a:solidFill>
              <a:latin typeface="+mn-lt"/>
              <a:ea typeface="+mn-ea"/>
              <a:cs typeface="Arial" pitchFamily="34" charset="0"/>
            </a:endParaRPr>
          </a:p>
        </p:txBody>
      </p:sp>
    </p:spTree>
    <p:extLst>
      <p:ext uri="{BB962C8B-B14F-4D97-AF65-F5344CB8AC3E}">
        <p14:creationId xmlns:p14="http://schemas.microsoft.com/office/powerpoint/2010/main" val="4000783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客户机配置策略</a:t>
            </a:r>
            <a:endParaRPr lang="en-US" dirty="0"/>
          </a:p>
        </p:txBody>
      </p:sp>
      <p:pic>
        <p:nvPicPr>
          <p:cNvPr id="13314" name="Picture 2"/>
          <p:cNvPicPr>
            <a:picLocks noChangeAspect="1" noChangeArrowheads="1"/>
          </p:cNvPicPr>
          <p:nvPr/>
        </p:nvPicPr>
        <p:blipFill>
          <a:blip r:embed="rId3" cstate="print"/>
          <a:srcRect/>
          <a:stretch>
            <a:fillRect/>
          </a:stretch>
        </p:blipFill>
        <p:spPr bwMode="auto">
          <a:xfrm>
            <a:off x="779698" y="1376363"/>
            <a:ext cx="4971442" cy="4824412"/>
          </a:xfrm>
          <a:prstGeom prst="rect">
            <a:avLst/>
          </a:prstGeom>
          <a:noFill/>
          <a:ln w="9525">
            <a:solidFill>
              <a:schemeClr val="bg1">
                <a:lumMod val="50000"/>
              </a:schemeClr>
            </a:solidFill>
            <a:miter lim="800000"/>
            <a:headEnd/>
            <a:tailEnd/>
          </a:ln>
        </p:spPr>
      </p:pic>
      <p:sp>
        <p:nvSpPr>
          <p:cNvPr id="5" name="TextBox 4"/>
          <p:cNvSpPr txBox="1"/>
          <p:nvPr/>
        </p:nvSpPr>
        <p:spPr bwMode="auto">
          <a:xfrm>
            <a:off x="4103948" y="3104964"/>
            <a:ext cx="1404156"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dirty="0" smtClean="0">
                <a:solidFill>
                  <a:srgbClr val="FF0000"/>
                </a:solidFill>
                <a:latin typeface="+mn-lt"/>
                <a:ea typeface="+mn-ea"/>
                <a:cs typeface="Arial" pitchFamily="34" charset="0"/>
              </a:rPr>
              <a:t>选择配置模板</a:t>
            </a:r>
            <a:endParaRPr lang="en-US" sz="1400" dirty="0" smtClean="0">
              <a:solidFill>
                <a:srgbClr val="FF0000"/>
              </a:solidFill>
              <a:latin typeface="+mn-lt"/>
              <a:ea typeface="+mn-ea"/>
              <a:cs typeface="Arial" pitchFamily="34" charset="0"/>
            </a:endParaRPr>
          </a:p>
        </p:txBody>
      </p:sp>
      <p:pic>
        <p:nvPicPr>
          <p:cNvPr id="13316" name="Picture 4"/>
          <p:cNvPicPr>
            <a:picLocks noChangeAspect="1" noChangeArrowheads="1"/>
          </p:cNvPicPr>
          <p:nvPr/>
        </p:nvPicPr>
        <p:blipFill>
          <a:blip r:embed="rId4" cstate="print"/>
          <a:srcRect/>
          <a:stretch>
            <a:fillRect/>
          </a:stretch>
        </p:blipFill>
        <p:spPr bwMode="auto">
          <a:xfrm>
            <a:off x="5822950" y="1376363"/>
            <a:ext cx="2781300" cy="2266819"/>
          </a:xfrm>
          <a:prstGeom prst="rect">
            <a:avLst/>
          </a:prstGeom>
          <a:noFill/>
          <a:ln w="9525">
            <a:solidFill>
              <a:schemeClr val="bg1">
                <a:lumMod val="50000"/>
              </a:schemeClr>
            </a:solidFill>
            <a:miter lim="800000"/>
            <a:headEnd/>
            <a:tailEnd/>
          </a:ln>
        </p:spPr>
      </p:pic>
      <p:pic>
        <p:nvPicPr>
          <p:cNvPr id="13317" name="Picture 5"/>
          <p:cNvPicPr>
            <a:picLocks noChangeAspect="1" noChangeArrowheads="1"/>
          </p:cNvPicPr>
          <p:nvPr/>
        </p:nvPicPr>
        <p:blipFill>
          <a:blip r:embed="rId5" cstate="print"/>
          <a:srcRect/>
          <a:stretch>
            <a:fillRect/>
          </a:stretch>
        </p:blipFill>
        <p:spPr bwMode="auto">
          <a:xfrm>
            <a:off x="5822950" y="3897052"/>
            <a:ext cx="2781300" cy="2200275"/>
          </a:xfrm>
          <a:prstGeom prst="rect">
            <a:avLst/>
          </a:prstGeom>
          <a:noFill/>
          <a:ln w="9525">
            <a:solidFill>
              <a:schemeClr val="bg1">
                <a:lumMod val="50000"/>
              </a:schemeClr>
            </a:solidFill>
            <a:miter lim="800000"/>
            <a:headEnd/>
            <a:tailEnd/>
          </a:ln>
        </p:spPr>
      </p:pic>
      <p:cxnSp>
        <p:nvCxnSpPr>
          <p:cNvPr id="10" name="直接箭头连接符 9"/>
          <p:cNvCxnSpPr/>
          <p:nvPr/>
        </p:nvCxnSpPr>
        <p:spPr bwMode="auto">
          <a:xfrm flipV="1">
            <a:off x="5328084" y="2276872"/>
            <a:ext cx="684076" cy="648072"/>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11" name="TextBox 10"/>
          <p:cNvSpPr txBox="1"/>
          <p:nvPr/>
        </p:nvSpPr>
        <p:spPr bwMode="auto">
          <a:xfrm>
            <a:off x="5669959" y="5409220"/>
            <a:ext cx="1404156" cy="316392"/>
          </a:xfrm>
          <a:prstGeom prst="rect">
            <a:avLst/>
          </a:prstGeom>
          <a:noFill/>
          <a:ln w="9525">
            <a:noFill/>
            <a:miter lim="800000"/>
            <a:headEnd/>
            <a:tailEnd/>
          </a:ln>
        </p:spPr>
        <p:txBody>
          <a:bodyPr wrap="square" lIns="99980" tIns="49986" rIns="99980" bIns="49986" rtlCol="0">
            <a:spAutoFit/>
          </a:bodyPr>
          <a:lstStyle/>
          <a:p>
            <a:pPr algn="ctr" defTabSz="1001649" eaLnBrk="0" hangingPunct="0"/>
            <a:r>
              <a:rPr lang="zh-CN" altLang="en-US" sz="1400" dirty="0" smtClean="0">
                <a:solidFill>
                  <a:srgbClr val="FF0000"/>
                </a:solidFill>
                <a:latin typeface="+mn-lt"/>
                <a:ea typeface="+mn-ea"/>
                <a:cs typeface="Arial" pitchFamily="34" charset="0"/>
              </a:rPr>
              <a:t>绑定客户机</a:t>
            </a:r>
            <a:endParaRPr lang="en-US" sz="1400" dirty="0" smtClean="0">
              <a:solidFill>
                <a:srgbClr val="FF0000"/>
              </a:solidFill>
              <a:latin typeface="+mn-lt"/>
              <a:ea typeface="+mn-ea"/>
              <a:cs typeface="Arial" pitchFamily="34" charset="0"/>
            </a:endParaRPr>
          </a:p>
        </p:txBody>
      </p:sp>
    </p:spTree>
    <p:extLst>
      <p:ext uri="{BB962C8B-B14F-4D97-AF65-F5344CB8AC3E}">
        <p14:creationId xmlns:p14="http://schemas.microsoft.com/office/powerpoint/2010/main" val="1690969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buClr>
                <a:schemeClr val="bg1">
                  <a:lumMod val="50000"/>
                </a:schemeClr>
              </a:buClr>
            </a:pPr>
            <a:r>
              <a:rPr lang="zh-CN" altLang="en-US" dirty="0" smtClean="0">
                <a:solidFill>
                  <a:schemeClr val="bg1">
                    <a:lumMod val="50000"/>
                  </a:schemeClr>
                </a:solidFill>
              </a:rPr>
              <a:t>桌面云终端介绍</a:t>
            </a:r>
            <a:endParaRPr lang="en-US" altLang="zh-CN" dirty="0" smtClean="0">
              <a:solidFill>
                <a:schemeClr val="bg1">
                  <a:lumMod val="50000"/>
                </a:schemeClr>
              </a:solidFill>
            </a:endParaRPr>
          </a:p>
          <a:p>
            <a:pPr>
              <a:buClr>
                <a:schemeClr val="bg1">
                  <a:lumMod val="50000"/>
                </a:schemeClr>
              </a:buClr>
            </a:pPr>
            <a:r>
              <a:rPr lang="en-US" altLang="zh-CN" dirty="0" smtClean="0">
                <a:solidFill>
                  <a:schemeClr val="bg1">
                    <a:lumMod val="50000"/>
                  </a:schemeClr>
                </a:solidFill>
              </a:rPr>
              <a:t>Access Lock</a:t>
            </a:r>
            <a:r>
              <a:rPr lang="zh-CN" altLang="en-US" dirty="0" smtClean="0">
                <a:solidFill>
                  <a:schemeClr val="bg1">
                    <a:lumMod val="50000"/>
                  </a:schemeClr>
                </a:solidFill>
              </a:rPr>
              <a:t>介绍</a:t>
            </a:r>
            <a:endParaRPr lang="en-US" altLang="zh-CN" dirty="0" smtClean="0">
              <a:solidFill>
                <a:schemeClr val="bg1">
                  <a:lumMod val="50000"/>
                </a:schemeClr>
              </a:solidFill>
            </a:endParaRPr>
          </a:p>
          <a:p>
            <a:pPr>
              <a:buClr>
                <a:schemeClr val="bg1">
                  <a:lumMod val="50000"/>
                </a:schemeClr>
              </a:buClr>
            </a:pPr>
            <a:r>
              <a:rPr lang="zh-CN" altLang="en-US" dirty="0" smtClean="0">
                <a:solidFill>
                  <a:schemeClr val="bg1">
                    <a:lumMod val="50000"/>
                  </a:schemeClr>
                </a:solidFill>
              </a:rPr>
              <a:t>终端管理系统介绍</a:t>
            </a:r>
            <a:endParaRPr lang="en-US" altLang="zh-CN" dirty="0" smtClean="0">
              <a:solidFill>
                <a:schemeClr val="bg1">
                  <a:lumMod val="50000"/>
                </a:schemeClr>
              </a:solidFill>
            </a:endParaRPr>
          </a:p>
          <a:p>
            <a:r>
              <a:rPr lang="zh-CN" altLang="en-US" b="1" dirty="0" smtClean="0"/>
              <a:t>终端管理系统操作方式</a:t>
            </a:r>
            <a:endParaRPr lang="en-US" altLang="zh-CN" b="1" dirty="0" smtClean="0"/>
          </a:p>
          <a:p>
            <a:pPr lvl="1">
              <a:buClr>
                <a:schemeClr val="bg1">
                  <a:lumMod val="50000"/>
                </a:schemeClr>
              </a:buClr>
            </a:pPr>
            <a:r>
              <a:rPr lang="zh-CN" altLang="en-US" dirty="0">
                <a:solidFill>
                  <a:schemeClr val="bg1">
                    <a:lumMod val="50000"/>
                  </a:schemeClr>
                </a:solidFill>
              </a:rPr>
              <a:t>基本管理</a:t>
            </a:r>
          </a:p>
          <a:p>
            <a:pPr lvl="1">
              <a:buClr>
                <a:schemeClr val="bg1">
                  <a:lumMod val="50000"/>
                </a:schemeClr>
              </a:buClr>
            </a:pPr>
            <a:r>
              <a:rPr lang="zh-CN" altLang="en-US" dirty="0">
                <a:solidFill>
                  <a:schemeClr val="bg1">
                    <a:lumMod val="50000"/>
                  </a:schemeClr>
                </a:solidFill>
              </a:rPr>
              <a:t>部署管理</a:t>
            </a:r>
          </a:p>
          <a:p>
            <a:pPr lvl="1">
              <a:buClr>
                <a:schemeClr val="bg1">
                  <a:lumMod val="50000"/>
                </a:schemeClr>
              </a:buClr>
            </a:pPr>
            <a:r>
              <a:rPr lang="zh-CN" altLang="en-US" dirty="0">
                <a:solidFill>
                  <a:schemeClr val="bg1">
                    <a:lumMod val="50000"/>
                  </a:schemeClr>
                </a:solidFill>
              </a:rPr>
              <a:t>策略管理</a:t>
            </a:r>
          </a:p>
          <a:p>
            <a:pPr lvl="1"/>
            <a:r>
              <a:rPr lang="zh-CN" altLang="en-US" dirty="0"/>
              <a:t>公共管理</a:t>
            </a:r>
          </a:p>
          <a:p>
            <a:pPr lvl="1">
              <a:buClr>
                <a:schemeClr val="bg1">
                  <a:lumMod val="50000"/>
                </a:schemeClr>
              </a:buClr>
            </a:pPr>
            <a:r>
              <a:rPr lang="zh-CN" altLang="en-US" dirty="0" smtClean="0">
                <a:solidFill>
                  <a:schemeClr val="bg1">
                    <a:lumMod val="50000"/>
                  </a:schemeClr>
                </a:solidFill>
              </a:rPr>
              <a:t>任务管理</a:t>
            </a:r>
          </a:p>
          <a:p>
            <a:pPr lvl="1"/>
            <a:endParaRPr lang="en-US" altLang="zh-CN" dirty="0" smtClean="0"/>
          </a:p>
          <a:p>
            <a:pPr lvl="1"/>
            <a:endParaRPr lang="zh-CN" altLang="en-US" dirty="0"/>
          </a:p>
        </p:txBody>
      </p:sp>
    </p:spTree>
    <p:extLst>
      <p:ext uri="{BB962C8B-B14F-4D97-AF65-F5344CB8AC3E}">
        <p14:creationId xmlns:p14="http://schemas.microsoft.com/office/powerpoint/2010/main" val="3634123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用户管理</a:t>
            </a:r>
            <a:endParaRPr lang="en-US" dirty="0"/>
          </a:p>
        </p:txBody>
      </p:sp>
      <p:sp>
        <p:nvSpPr>
          <p:cNvPr id="3" name="文本占位符 2"/>
          <p:cNvSpPr>
            <a:spLocks noGrp="1"/>
          </p:cNvSpPr>
          <p:nvPr>
            <p:ph type="body" sz="quarter" idx="10"/>
          </p:nvPr>
        </p:nvSpPr>
        <p:spPr/>
        <p:txBody>
          <a:bodyPr/>
          <a:lstStyle/>
          <a:p>
            <a:r>
              <a:rPr lang="zh-CN" altLang="en-US" sz="1800" dirty="0" smtClean="0"/>
              <a:t>用户指 </a:t>
            </a:r>
            <a:r>
              <a:rPr lang="en-US" altLang="zh-CN" sz="1800" dirty="0" smtClean="0"/>
              <a:t>CCCM </a:t>
            </a:r>
            <a:r>
              <a:rPr lang="zh-CN" altLang="en-US" sz="1800" dirty="0" smtClean="0"/>
              <a:t>的系统管理员账户。 根据用户权限的不同，可以执行以下一项或多项操作：</a:t>
            </a:r>
            <a:endParaRPr lang="en-US" altLang="zh-CN" sz="1800" dirty="0" smtClean="0"/>
          </a:p>
          <a:p>
            <a:pPr lvl="1"/>
            <a:r>
              <a:rPr lang="zh-CN" altLang="en-US" sz="1600" dirty="0" smtClean="0"/>
              <a:t>修改个人注册信息和密码。</a:t>
            </a:r>
            <a:endParaRPr lang="en-US" altLang="zh-CN" sz="1600" dirty="0" smtClean="0"/>
          </a:p>
          <a:p>
            <a:pPr lvl="1"/>
            <a:r>
              <a:rPr lang="zh-CN" altLang="en-US" sz="1600" dirty="0" smtClean="0"/>
              <a:t>创建新的用户和用户组。</a:t>
            </a:r>
            <a:endParaRPr lang="en-US" altLang="zh-CN" sz="1600" dirty="0" smtClean="0"/>
          </a:p>
          <a:p>
            <a:pPr lvl="1"/>
            <a:r>
              <a:rPr lang="zh-CN" altLang="en-US" sz="1600" dirty="0" smtClean="0"/>
              <a:t> 设置用户为负责人。</a:t>
            </a:r>
            <a:endParaRPr lang="en-US" altLang="zh-CN" sz="1600" dirty="0" smtClean="0"/>
          </a:p>
          <a:p>
            <a:pPr lvl="1"/>
            <a:r>
              <a:rPr lang="zh-CN" altLang="en-US" sz="1600" dirty="0" smtClean="0"/>
              <a:t>创建新的角色，包含一项或多项权限。</a:t>
            </a:r>
            <a:br>
              <a:rPr lang="zh-CN" altLang="en-US" sz="1600" dirty="0" smtClean="0"/>
            </a:br>
            <a:endParaRPr lang="en-US" sz="1600" dirty="0"/>
          </a:p>
        </p:txBody>
      </p:sp>
      <p:pic>
        <p:nvPicPr>
          <p:cNvPr id="14338" name="Picture 2"/>
          <p:cNvPicPr>
            <a:picLocks noChangeAspect="1" noChangeArrowheads="1"/>
          </p:cNvPicPr>
          <p:nvPr/>
        </p:nvPicPr>
        <p:blipFill>
          <a:blip r:embed="rId3" cstate="print"/>
          <a:srcRect/>
          <a:stretch>
            <a:fillRect/>
          </a:stretch>
        </p:blipFill>
        <p:spPr bwMode="auto">
          <a:xfrm>
            <a:off x="1673900" y="3938551"/>
            <a:ext cx="5940659" cy="2298737"/>
          </a:xfrm>
          <a:prstGeom prst="rect">
            <a:avLst/>
          </a:prstGeom>
          <a:noFill/>
          <a:ln w="9525">
            <a:noFill/>
            <a:miter lim="800000"/>
            <a:headEnd/>
            <a:tailEnd/>
          </a:ln>
        </p:spPr>
      </p:pic>
    </p:spTree>
    <p:extLst>
      <p:ext uri="{BB962C8B-B14F-4D97-AF65-F5344CB8AC3E}">
        <p14:creationId xmlns:p14="http://schemas.microsoft.com/office/powerpoint/2010/main" val="118430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用户管理 </a:t>
            </a:r>
            <a:r>
              <a:rPr lang="en-US" altLang="zh-CN" dirty="0" smtClean="0"/>
              <a:t>- </a:t>
            </a:r>
            <a:r>
              <a:rPr lang="zh-CN" altLang="en-US" dirty="0" smtClean="0"/>
              <a:t>个人设置</a:t>
            </a:r>
            <a:endParaRPr lang="en-US" dirty="0"/>
          </a:p>
        </p:txBody>
      </p:sp>
      <p:sp>
        <p:nvSpPr>
          <p:cNvPr id="3" name="文本占位符 2"/>
          <p:cNvSpPr>
            <a:spLocks noGrp="1"/>
          </p:cNvSpPr>
          <p:nvPr>
            <p:ph type="body" sz="quarter" idx="10"/>
          </p:nvPr>
        </p:nvSpPr>
        <p:spPr/>
        <p:txBody>
          <a:bodyPr/>
          <a:lstStyle/>
          <a:p>
            <a:r>
              <a:rPr lang="zh-CN" altLang="en-US" dirty="0" smtClean="0"/>
              <a:t>用户可以对自己的基本信进迕行修改操作，但是不能更改资源和角色信息（如果该用户为负责人，则可以在管理组中修改自己的资源信息）。</a:t>
            </a:r>
            <a:endParaRPr lang="en-US" dirty="0"/>
          </a:p>
        </p:txBody>
      </p:sp>
      <p:pic>
        <p:nvPicPr>
          <p:cNvPr id="15362" name="Picture 2"/>
          <p:cNvPicPr>
            <a:picLocks noChangeAspect="1" noChangeArrowheads="1"/>
          </p:cNvPicPr>
          <p:nvPr/>
        </p:nvPicPr>
        <p:blipFill>
          <a:blip r:embed="rId3" cstate="print"/>
          <a:srcRect/>
          <a:stretch>
            <a:fillRect/>
          </a:stretch>
        </p:blipFill>
        <p:spPr bwMode="auto">
          <a:xfrm>
            <a:off x="1367644" y="2846388"/>
            <a:ext cx="6781800" cy="3390900"/>
          </a:xfrm>
          <a:prstGeom prst="rect">
            <a:avLst/>
          </a:prstGeom>
          <a:noFill/>
          <a:ln w="9525">
            <a:noFill/>
            <a:miter lim="800000"/>
            <a:headEnd/>
            <a:tailEnd/>
          </a:ln>
        </p:spPr>
      </p:pic>
    </p:spTree>
    <p:extLst>
      <p:ext uri="{BB962C8B-B14F-4D97-AF65-F5344CB8AC3E}">
        <p14:creationId xmlns:p14="http://schemas.microsoft.com/office/powerpoint/2010/main" val="3899735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软终端配置及登录</a:t>
            </a:r>
            <a:endParaRPr lang="en-US" dirty="0"/>
          </a:p>
        </p:txBody>
      </p:sp>
      <p:sp>
        <p:nvSpPr>
          <p:cNvPr id="3" name="文本占位符 2"/>
          <p:cNvSpPr>
            <a:spLocks noGrp="1"/>
          </p:cNvSpPr>
          <p:nvPr>
            <p:ph type="body" sz="quarter" idx="10"/>
          </p:nvPr>
        </p:nvSpPr>
        <p:spPr/>
        <p:txBody>
          <a:bodyPr/>
          <a:lstStyle/>
          <a:p>
            <a:r>
              <a:rPr lang="zh-CN" altLang="en-US" dirty="0" smtClean="0"/>
              <a:t>浏览器中输入云服务器地址</a:t>
            </a:r>
            <a:r>
              <a:rPr lang="zh-CN" altLang="en-US" dirty="0"/>
              <a:t>。</a:t>
            </a:r>
            <a:endParaRPr lang="en-US" altLang="zh-CN" dirty="0" smtClean="0"/>
          </a:p>
          <a:p>
            <a:r>
              <a:rPr lang="zh-CN" altLang="en-US" dirty="0" smtClean="0"/>
              <a:t>浏览器可以为</a:t>
            </a:r>
            <a:r>
              <a:rPr lang="en-US" altLang="zh-CN" dirty="0" smtClean="0"/>
              <a:t>IE</a:t>
            </a:r>
            <a:r>
              <a:rPr lang="zh-CN" altLang="en-US" dirty="0" smtClean="0"/>
              <a:t>（</a:t>
            </a:r>
            <a:r>
              <a:rPr lang="en-US" altLang="zh-CN" dirty="0" smtClean="0"/>
              <a:t>IE8</a:t>
            </a:r>
            <a:r>
              <a:rPr lang="zh-CN" altLang="en-US" dirty="0" smtClean="0"/>
              <a:t>及以上）、火狐、</a:t>
            </a:r>
            <a:r>
              <a:rPr lang="en-US" altLang="zh-CN" dirty="0" smtClean="0"/>
              <a:t>Chrome</a:t>
            </a:r>
            <a:r>
              <a:rPr lang="zh-CN" altLang="en-US" dirty="0" smtClean="0"/>
              <a:t>或</a:t>
            </a:r>
            <a:r>
              <a:rPr lang="en-US" altLang="zh-CN" dirty="0" smtClean="0"/>
              <a:t>Safari</a:t>
            </a:r>
            <a:r>
              <a:rPr lang="zh-CN" altLang="en-US" dirty="0" smtClean="0"/>
              <a:t>。</a:t>
            </a:r>
            <a:endParaRPr lang="en-US" altLang="zh-CN" dirty="0" smtClean="0"/>
          </a:p>
          <a:p>
            <a:endParaRPr lang="en-US" dirty="0"/>
          </a:p>
        </p:txBody>
      </p:sp>
      <p:pic>
        <p:nvPicPr>
          <p:cNvPr id="56322" name="Picture 2"/>
          <p:cNvPicPr>
            <a:picLocks noChangeAspect="1" noChangeArrowheads="1"/>
          </p:cNvPicPr>
          <p:nvPr/>
        </p:nvPicPr>
        <p:blipFill>
          <a:blip r:embed="rId3" cstate="print"/>
          <a:srcRect/>
          <a:stretch>
            <a:fillRect/>
          </a:stretch>
        </p:blipFill>
        <p:spPr bwMode="auto">
          <a:xfrm>
            <a:off x="748540" y="2600908"/>
            <a:ext cx="7855709" cy="1944216"/>
          </a:xfrm>
          <a:prstGeom prst="rect">
            <a:avLst/>
          </a:prstGeom>
          <a:noFill/>
          <a:ln w="9525">
            <a:noFill/>
            <a:miter lim="800000"/>
            <a:headEnd/>
            <a:tailEnd/>
          </a:ln>
        </p:spPr>
      </p:pic>
    </p:spTree>
    <p:extLst>
      <p:ext uri="{BB962C8B-B14F-4D97-AF65-F5344CB8AC3E}">
        <p14:creationId xmlns:p14="http://schemas.microsoft.com/office/powerpoint/2010/main" val="494262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用户管理 </a:t>
            </a:r>
            <a:r>
              <a:rPr lang="en-US" altLang="zh-CN" smtClean="0"/>
              <a:t>- </a:t>
            </a:r>
            <a:r>
              <a:rPr lang="zh-CN" altLang="en-US" smtClean="0"/>
              <a:t>密码管理</a:t>
            </a:r>
            <a:endParaRPr lang="en-US" dirty="0"/>
          </a:p>
        </p:txBody>
      </p:sp>
      <p:sp>
        <p:nvSpPr>
          <p:cNvPr id="3" name="文本占位符 2"/>
          <p:cNvSpPr>
            <a:spLocks noGrp="1"/>
          </p:cNvSpPr>
          <p:nvPr>
            <p:ph type="body" sz="quarter" idx="10"/>
          </p:nvPr>
        </p:nvSpPr>
        <p:spPr/>
        <p:txBody>
          <a:bodyPr/>
          <a:lstStyle/>
          <a:p>
            <a:r>
              <a:rPr lang="en-US" altLang="zh-CN" smtClean="0"/>
              <a:t>admin </a:t>
            </a:r>
            <a:r>
              <a:rPr lang="zh-CN" altLang="en-US" smtClean="0"/>
              <a:t>管理员可以设置密码的有效时间。密码过期后，用户登录时会被要求修改密码。</a:t>
            </a:r>
            <a:br>
              <a:rPr lang="zh-CN" altLang="en-US" smtClean="0"/>
            </a:br>
            <a:endParaRPr lang="en-US" dirty="0"/>
          </a:p>
        </p:txBody>
      </p:sp>
      <p:pic>
        <p:nvPicPr>
          <p:cNvPr id="16386" name="Picture 2"/>
          <p:cNvPicPr>
            <a:picLocks noChangeAspect="1" noChangeArrowheads="1"/>
          </p:cNvPicPr>
          <p:nvPr/>
        </p:nvPicPr>
        <p:blipFill>
          <a:blip r:embed="rId3" cstate="print"/>
          <a:srcRect/>
          <a:stretch>
            <a:fillRect/>
          </a:stretch>
        </p:blipFill>
        <p:spPr bwMode="auto">
          <a:xfrm>
            <a:off x="1043608" y="2528900"/>
            <a:ext cx="7394805" cy="1512168"/>
          </a:xfrm>
          <a:prstGeom prst="rect">
            <a:avLst/>
          </a:prstGeom>
          <a:noFill/>
          <a:ln w="9525">
            <a:noFill/>
            <a:miter lim="800000"/>
            <a:headEnd/>
            <a:tailEnd/>
          </a:ln>
        </p:spPr>
      </p:pic>
    </p:spTree>
    <p:extLst>
      <p:ext uri="{BB962C8B-B14F-4D97-AF65-F5344CB8AC3E}">
        <p14:creationId xmlns:p14="http://schemas.microsoft.com/office/powerpoint/2010/main" val="569366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用户管理 </a:t>
            </a:r>
            <a:r>
              <a:rPr lang="en-US" altLang="zh-CN" dirty="0" smtClean="0"/>
              <a:t>- </a:t>
            </a:r>
            <a:r>
              <a:rPr lang="zh-CN" altLang="en-US" dirty="0" smtClean="0"/>
              <a:t>角色管理</a:t>
            </a:r>
            <a:endParaRPr lang="en-US" dirty="0"/>
          </a:p>
        </p:txBody>
      </p:sp>
      <p:sp>
        <p:nvSpPr>
          <p:cNvPr id="3" name="文本占位符 2"/>
          <p:cNvSpPr>
            <a:spLocks noGrp="1"/>
          </p:cNvSpPr>
          <p:nvPr>
            <p:ph type="body" sz="quarter" idx="10"/>
          </p:nvPr>
        </p:nvSpPr>
        <p:spPr>
          <a:xfrm>
            <a:off x="684213" y="1376363"/>
            <a:ext cx="3146607" cy="3924300"/>
          </a:xfrm>
        </p:spPr>
        <p:txBody>
          <a:bodyPr/>
          <a:lstStyle/>
          <a:p>
            <a:r>
              <a:rPr lang="zh-CN" altLang="en-US" dirty="0" smtClean="0"/>
              <a:t>角色是用户管理系统的权限，一个角色包含至少一条权限。管理员拥有一个或多个角色。</a:t>
            </a:r>
            <a:br>
              <a:rPr lang="zh-CN" altLang="en-US" dirty="0" smtClean="0"/>
            </a:br>
            <a:endParaRPr lang="en-US" dirty="0"/>
          </a:p>
        </p:txBody>
      </p:sp>
      <p:pic>
        <p:nvPicPr>
          <p:cNvPr id="17410" name="Picture 2"/>
          <p:cNvPicPr>
            <a:picLocks noChangeAspect="1" noChangeArrowheads="1"/>
          </p:cNvPicPr>
          <p:nvPr/>
        </p:nvPicPr>
        <p:blipFill>
          <a:blip r:embed="rId3" cstate="print"/>
          <a:srcRect/>
          <a:stretch>
            <a:fillRect/>
          </a:stretch>
        </p:blipFill>
        <p:spPr bwMode="auto">
          <a:xfrm>
            <a:off x="755650" y="4041068"/>
            <a:ext cx="7353288" cy="2016224"/>
          </a:xfrm>
          <a:prstGeom prst="rect">
            <a:avLst/>
          </a:prstGeom>
          <a:noFill/>
          <a:ln w="9525">
            <a:noFill/>
            <a:miter lim="800000"/>
            <a:headEnd/>
            <a:tailEnd/>
          </a:ln>
        </p:spPr>
      </p:pic>
      <p:pic>
        <p:nvPicPr>
          <p:cNvPr id="17411" name="Picture 3"/>
          <p:cNvPicPr>
            <a:picLocks noChangeAspect="1" noChangeArrowheads="1"/>
          </p:cNvPicPr>
          <p:nvPr/>
        </p:nvPicPr>
        <p:blipFill>
          <a:blip r:embed="rId4" cstate="print"/>
          <a:srcRect/>
          <a:stretch>
            <a:fillRect/>
          </a:stretch>
        </p:blipFill>
        <p:spPr bwMode="auto">
          <a:xfrm>
            <a:off x="3830820" y="1376363"/>
            <a:ext cx="4788334" cy="4824412"/>
          </a:xfrm>
          <a:prstGeom prst="rect">
            <a:avLst/>
          </a:prstGeom>
          <a:noFill/>
          <a:ln w="9525">
            <a:noFill/>
            <a:miter lim="800000"/>
            <a:headEnd/>
            <a:tailEnd/>
          </a:ln>
        </p:spPr>
      </p:pic>
    </p:spTree>
    <p:extLst>
      <p:ext uri="{BB962C8B-B14F-4D97-AF65-F5344CB8AC3E}">
        <p14:creationId xmlns:p14="http://schemas.microsoft.com/office/powerpoint/2010/main" val="1996676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操作日志管理</a:t>
            </a:r>
            <a:endParaRPr lang="en-US" dirty="0"/>
          </a:p>
        </p:txBody>
      </p:sp>
      <p:sp>
        <p:nvSpPr>
          <p:cNvPr id="3" name="文本占位符 2"/>
          <p:cNvSpPr>
            <a:spLocks noGrp="1"/>
          </p:cNvSpPr>
          <p:nvPr>
            <p:ph type="body" sz="quarter" idx="10"/>
          </p:nvPr>
        </p:nvSpPr>
        <p:spPr/>
        <p:txBody>
          <a:bodyPr/>
          <a:lstStyle/>
          <a:p>
            <a:r>
              <a:rPr lang="zh-CN" altLang="en-US" sz="1800" dirty="0" smtClean="0"/>
              <a:t>审计管理提供管理员操作日志、 客户端登录日志、存档日志查询、开机率统计和非法客户机扫描日志，管理员可以根据需要对这些些信息进行查询和管理操作。</a:t>
            </a:r>
            <a:br>
              <a:rPr lang="zh-CN" altLang="en-US" sz="1800" dirty="0" smtClean="0"/>
            </a:br>
            <a:endParaRPr lang="en-US" sz="1800" dirty="0"/>
          </a:p>
        </p:txBody>
      </p:sp>
      <p:pic>
        <p:nvPicPr>
          <p:cNvPr id="18434" name="Picture 2"/>
          <p:cNvPicPr>
            <a:picLocks noChangeAspect="1" noChangeArrowheads="1"/>
          </p:cNvPicPr>
          <p:nvPr/>
        </p:nvPicPr>
        <p:blipFill>
          <a:blip r:embed="rId3" cstate="print"/>
          <a:srcRect/>
          <a:stretch>
            <a:fillRect/>
          </a:stretch>
        </p:blipFill>
        <p:spPr bwMode="auto">
          <a:xfrm>
            <a:off x="1043608" y="2636912"/>
            <a:ext cx="6791325" cy="3076575"/>
          </a:xfrm>
          <a:prstGeom prst="rect">
            <a:avLst/>
          </a:prstGeom>
          <a:noFill/>
          <a:ln w="9525">
            <a:noFill/>
            <a:miter lim="800000"/>
            <a:headEnd/>
            <a:tailEnd/>
          </a:ln>
        </p:spPr>
      </p:pic>
      <p:pic>
        <p:nvPicPr>
          <p:cNvPr id="18435" name="Picture 3"/>
          <p:cNvPicPr>
            <a:picLocks noChangeAspect="1" noChangeArrowheads="1"/>
          </p:cNvPicPr>
          <p:nvPr/>
        </p:nvPicPr>
        <p:blipFill>
          <a:blip r:embed="rId4" cstate="print"/>
          <a:srcRect/>
          <a:stretch>
            <a:fillRect/>
          </a:stretch>
        </p:blipFill>
        <p:spPr bwMode="auto">
          <a:xfrm>
            <a:off x="1043608" y="2956334"/>
            <a:ext cx="6953250" cy="3028950"/>
          </a:xfrm>
          <a:prstGeom prst="rect">
            <a:avLst/>
          </a:prstGeom>
          <a:noFill/>
          <a:ln w="9525">
            <a:noFill/>
            <a:miter lim="800000"/>
            <a:headEnd/>
            <a:tailEnd/>
          </a:ln>
        </p:spPr>
      </p:pic>
      <p:pic>
        <p:nvPicPr>
          <p:cNvPr id="18436" name="Picture 4"/>
          <p:cNvPicPr>
            <a:picLocks noChangeAspect="1" noChangeArrowheads="1"/>
          </p:cNvPicPr>
          <p:nvPr/>
        </p:nvPicPr>
        <p:blipFill>
          <a:blip r:embed="rId5" cstate="print"/>
          <a:srcRect/>
          <a:stretch>
            <a:fillRect/>
          </a:stretch>
        </p:blipFill>
        <p:spPr bwMode="auto">
          <a:xfrm>
            <a:off x="1104664" y="3305522"/>
            <a:ext cx="6743700" cy="2571750"/>
          </a:xfrm>
          <a:prstGeom prst="rect">
            <a:avLst/>
          </a:prstGeom>
          <a:noFill/>
          <a:ln w="9525">
            <a:noFill/>
            <a:miter lim="800000"/>
            <a:headEnd/>
            <a:tailEnd/>
          </a:ln>
        </p:spPr>
      </p:pic>
      <p:pic>
        <p:nvPicPr>
          <p:cNvPr id="18437" name="Picture 5"/>
          <p:cNvPicPr>
            <a:picLocks noChangeAspect="1" noChangeArrowheads="1"/>
          </p:cNvPicPr>
          <p:nvPr/>
        </p:nvPicPr>
        <p:blipFill>
          <a:blip r:embed="rId6" cstate="print"/>
          <a:srcRect/>
          <a:stretch>
            <a:fillRect/>
          </a:stretch>
        </p:blipFill>
        <p:spPr bwMode="auto">
          <a:xfrm>
            <a:off x="1079612" y="3502496"/>
            <a:ext cx="6781800" cy="2590800"/>
          </a:xfrm>
          <a:prstGeom prst="rect">
            <a:avLst/>
          </a:prstGeom>
          <a:noFill/>
          <a:ln w="9525">
            <a:noFill/>
            <a:miter lim="800000"/>
            <a:headEnd/>
            <a:tailEnd/>
          </a:ln>
        </p:spPr>
      </p:pic>
      <p:pic>
        <p:nvPicPr>
          <p:cNvPr id="18438" name="Picture 6"/>
          <p:cNvPicPr>
            <a:picLocks noChangeAspect="1" noChangeArrowheads="1"/>
          </p:cNvPicPr>
          <p:nvPr/>
        </p:nvPicPr>
        <p:blipFill>
          <a:blip r:embed="rId7" cstate="print"/>
          <a:srcRect/>
          <a:stretch>
            <a:fillRect/>
          </a:stretch>
        </p:blipFill>
        <p:spPr bwMode="auto">
          <a:xfrm>
            <a:off x="1115616" y="4895850"/>
            <a:ext cx="6924675" cy="1304925"/>
          </a:xfrm>
          <a:prstGeom prst="rect">
            <a:avLst/>
          </a:prstGeom>
          <a:noFill/>
          <a:ln w="9525">
            <a:noFill/>
            <a:miter lim="800000"/>
            <a:headEnd/>
            <a:tailEnd/>
          </a:ln>
        </p:spPr>
      </p:pic>
    </p:spTree>
    <p:extLst>
      <p:ext uri="{BB962C8B-B14F-4D97-AF65-F5344CB8AC3E}">
        <p14:creationId xmlns:p14="http://schemas.microsoft.com/office/powerpoint/2010/main" val="469817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全局参数配置</a:t>
            </a:r>
            <a:endParaRPr lang="en-US" dirty="0"/>
          </a:p>
        </p:txBody>
      </p:sp>
      <p:sp>
        <p:nvSpPr>
          <p:cNvPr id="3" name="文本占位符 2"/>
          <p:cNvSpPr>
            <a:spLocks noGrp="1"/>
          </p:cNvSpPr>
          <p:nvPr>
            <p:ph type="body" sz="quarter" idx="10"/>
          </p:nvPr>
        </p:nvSpPr>
        <p:spPr>
          <a:xfrm>
            <a:off x="684213" y="1376363"/>
            <a:ext cx="2267607" cy="3924300"/>
          </a:xfrm>
        </p:spPr>
        <p:txBody>
          <a:bodyPr/>
          <a:lstStyle/>
          <a:p>
            <a:r>
              <a:rPr lang="zh-CN" altLang="en-US" sz="2000" dirty="0" smtClean="0"/>
              <a:t>全局参数配置模块可以设置 </a:t>
            </a:r>
            <a:r>
              <a:rPr lang="en-US" altLang="zh-CN" sz="2000" dirty="0" smtClean="0"/>
              <a:t>CCCM </a:t>
            </a:r>
            <a:r>
              <a:rPr lang="zh-CN" altLang="en-US" sz="2000" dirty="0" smtClean="0"/>
              <a:t>系统的邮箱、密钥更新周期、日志管理、云服务器地址列表等全局信息。</a:t>
            </a:r>
            <a:br>
              <a:rPr lang="zh-CN" altLang="en-US" sz="2000" dirty="0" smtClean="0"/>
            </a:br>
            <a:endParaRPr lang="en-US" sz="2000" dirty="0"/>
          </a:p>
        </p:txBody>
      </p:sp>
      <p:pic>
        <p:nvPicPr>
          <p:cNvPr id="19458" name="Picture 2"/>
          <p:cNvPicPr>
            <a:picLocks noChangeAspect="1" noChangeArrowheads="1"/>
          </p:cNvPicPr>
          <p:nvPr/>
        </p:nvPicPr>
        <p:blipFill>
          <a:blip r:embed="rId3" cstate="print"/>
          <a:srcRect/>
          <a:stretch>
            <a:fillRect/>
          </a:stretch>
        </p:blipFill>
        <p:spPr bwMode="auto">
          <a:xfrm>
            <a:off x="3079673" y="1412876"/>
            <a:ext cx="5524576" cy="4824412"/>
          </a:xfrm>
          <a:prstGeom prst="rect">
            <a:avLst/>
          </a:prstGeom>
          <a:noFill/>
          <a:ln w="9525">
            <a:solidFill>
              <a:schemeClr val="bg1">
                <a:lumMod val="50000"/>
              </a:schemeClr>
            </a:solidFill>
            <a:miter lim="800000"/>
            <a:headEnd/>
            <a:tailEnd/>
          </a:ln>
        </p:spPr>
      </p:pic>
    </p:spTree>
    <p:extLst>
      <p:ext uri="{BB962C8B-B14F-4D97-AF65-F5344CB8AC3E}">
        <p14:creationId xmlns:p14="http://schemas.microsoft.com/office/powerpoint/2010/main" val="1865273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维保管理</a:t>
            </a:r>
            <a:endParaRPr lang="en-US" dirty="0"/>
          </a:p>
        </p:txBody>
      </p:sp>
      <p:sp>
        <p:nvSpPr>
          <p:cNvPr id="3" name="文本占位符 2"/>
          <p:cNvSpPr>
            <a:spLocks noGrp="1"/>
          </p:cNvSpPr>
          <p:nvPr>
            <p:ph type="body" sz="quarter" idx="10"/>
          </p:nvPr>
        </p:nvSpPr>
        <p:spPr/>
        <p:txBody>
          <a:bodyPr/>
          <a:lstStyle/>
          <a:p>
            <a:r>
              <a:rPr lang="zh-CN" altLang="en-US" smtClean="0"/>
              <a:t>维保管理功能可以统计已管理终端的维保信息，导出当前维保信息，导入新的维保信息。</a:t>
            </a:r>
            <a:endParaRPr lang="en-US" dirty="0"/>
          </a:p>
        </p:txBody>
      </p:sp>
      <p:pic>
        <p:nvPicPr>
          <p:cNvPr id="20482" name="Picture 2"/>
          <p:cNvPicPr>
            <a:picLocks noChangeAspect="1" noChangeArrowheads="1"/>
          </p:cNvPicPr>
          <p:nvPr/>
        </p:nvPicPr>
        <p:blipFill>
          <a:blip r:embed="rId3" cstate="print"/>
          <a:srcRect/>
          <a:stretch>
            <a:fillRect/>
          </a:stretch>
        </p:blipFill>
        <p:spPr bwMode="auto">
          <a:xfrm>
            <a:off x="932328" y="2531578"/>
            <a:ext cx="7423803" cy="1653506"/>
          </a:xfrm>
          <a:prstGeom prst="rect">
            <a:avLst/>
          </a:prstGeom>
          <a:noFill/>
          <a:ln w="9525">
            <a:noFill/>
            <a:miter lim="800000"/>
            <a:headEnd/>
            <a:tailEnd/>
          </a:ln>
        </p:spPr>
      </p:pic>
    </p:spTree>
    <p:extLst>
      <p:ext uri="{BB962C8B-B14F-4D97-AF65-F5344CB8AC3E}">
        <p14:creationId xmlns:p14="http://schemas.microsoft.com/office/powerpoint/2010/main" val="272979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buClr>
                <a:schemeClr val="bg1">
                  <a:lumMod val="50000"/>
                </a:schemeClr>
              </a:buClr>
            </a:pPr>
            <a:r>
              <a:rPr lang="zh-CN" altLang="en-US" dirty="0" smtClean="0">
                <a:solidFill>
                  <a:schemeClr val="bg1">
                    <a:lumMod val="50000"/>
                  </a:schemeClr>
                </a:solidFill>
              </a:rPr>
              <a:t>桌面云终端介绍</a:t>
            </a:r>
            <a:endParaRPr lang="en-US" altLang="zh-CN" dirty="0" smtClean="0">
              <a:solidFill>
                <a:schemeClr val="bg1">
                  <a:lumMod val="50000"/>
                </a:schemeClr>
              </a:solidFill>
            </a:endParaRPr>
          </a:p>
          <a:p>
            <a:pPr>
              <a:buClr>
                <a:schemeClr val="bg1">
                  <a:lumMod val="50000"/>
                </a:schemeClr>
              </a:buClr>
            </a:pPr>
            <a:r>
              <a:rPr lang="en-US" altLang="zh-CN" dirty="0" smtClean="0">
                <a:solidFill>
                  <a:schemeClr val="bg1">
                    <a:lumMod val="50000"/>
                  </a:schemeClr>
                </a:solidFill>
              </a:rPr>
              <a:t>Access Lock</a:t>
            </a:r>
            <a:r>
              <a:rPr lang="zh-CN" altLang="en-US" dirty="0" smtClean="0">
                <a:solidFill>
                  <a:schemeClr val="bg1">
                    <a:lumMod val="50000"/>
                  </a:schemeClr>
                </a:solidFill>
              </a:rPr>
              <a:t>介绍</a:t>
            </a:r>
            <a:endParaRPr lang="en-US" altLang="zh-CN" dirty="0" smtClean="0">
              <a:solidFill>
                <a:schemeClr val="bg1">
                  <a:lumMod val="50000"/>
                </a:schemeClr>
              </a:solidFill>
            </a:endParaRPr>
          </a:p>
          <a:p>
            <a:pPr>
              <a:buClr>
                <a:schemeClr val="bg1">
                  <a:lumMod val="50000"/>
                </a:schemeClr>
              </a:buClr>
            </a:pPr>
            <a:r>
              <a:rPr lang="zh-CN" altLang="en-US" dirty="0" smtClean="0">
                <a:solidFill>
                  <a:schemeClr val="bg1">
                    <a:lumMod val="50000"/>
                  </a:schemeClr>
                </a:solidFill>
              </a:rPr>
              <a:t>终端管理系统介绍</a:t>
            </a:r>
            <a:endParaRPr lang="en-US" altLang="zh-CN" dirty="0" smtClean="0">
              <a:solidFill>
                <a:schemeClr val="bg1">
                  <a:lumMod val="50000"/>
                </a:schemeClr>
              </a:solidFill>
            </a:endParaRPr>
          </a:p>
          <a:p>
            <a:r>
              <a:rPr lang="zh-CN" altLang="en-US" b="1" dirty="0" smtClean="0"/>
              <a:t>终端管理系统操作方式</a:t>
            </a:r>
            <a:endParaRPr lang="en-US" altLang="zh-CN" b="1" dirty="0" smtClean="0"/>
          </a:p>
          <a:p>
            <a:pPr lvl="1">
              <a:buClr>
                <a:schemeClr val="bg1">
                  <a:lumMod val="50000"/>
                </a:schemeClr>
              </a:buClr>
            </a:pPr>
            <a:r>
              <a:rPr lang="zh-CN" altLang="en-US" dirty="0">
                <a:solidFill>
                  <a:schemeClr val="bg1">
                    <a:lumMod val="50000"/>
                  </a:schemeClr>
                </a:solidFill>
              </a:rPr>
              <a:t>基本管理</a:t>
            </a:r>
          </a:p>
          <a:p>
            <a:pPr lvl="1">
              <a:buClr>
                <a:schemeClr val="bg1">
                  <a:lumMod val="50000"/>
                </a:schemeClr>
              </a:buClr>
            </a:pPr>
            <a:r>
              <a:rPr lang="zh-CN" altLang="en-US" dirty="0">
                <a:solidFill>
                  <a:schemeClr val="bg1">
                    <a:lumMod val="50000"/>
                  </a:schemeClr>
                </a:solidFill>
              </a:rPr>
              <a:t>部署管理</a:t>
            </a:r>
          </a:p>
          <a:p>
            <a:pPr lvl="1">
              <a:buClr>
                <a:schemeClr val="bg1">
                  <a:lumMod val="50000"/>
                </a:schemeClr>
              </a:buClr>
            </a:pPr>
            <a:r>
              <a:rPr lang="zh-CN" altLang="en-US" dirty="0">
                <a:solidFill>
                  <a:schemeClr val="bg1">
                    <a:lumMod val="50000"/>
                  </a:schemeClr>
                </a:solidFill>
              </a:rPr>
              <a:t>策略管理</a:t>
            </a:r>
          </a:p>
          <a:p>
            <a:pPr lvl="1">
              <a:buClr>
                <a:schemeClr val="bg1">
                  <a:lumMod val="50000"/>
                </a:schemeClr>
              </a:buClr>
            </a:pPr>
            <a:r>
              <a:rPr lang="zh-CN" altLang="en-US" dirty="0">
                <a:solidFill>
                  <a:schemeClr val="bg1">
                    <a:lumMod val="50000"/>
                  </a:schemeClr>
                </a:solidFill>
              </a:rPr>
              <a:t>公共管理</a:t>
            </a:r>
          </a:p>
          <a:p>
            <a:pPr lvl="1"/>
            <a:r>
              <a:rPr lang="zh-CN" altLang="en-US" dirty="0"/>
              <a:t>任务管理</a:t>
            </a:r>
          </a:p>
          <a:p>
            <a:pPr lvl="1"/>
            <a:endParaRPr lang="en-US" altLang="zh-CN" dirty="0" smtClean="0"/>
          </a:p>
          <a:p>
            <a:pPr lvl="1"/>
            <a:endParaRPr lang="zh-CN" altLang="en-US" dirty="0"/>
          </a:p>
        </p:txBody>
      </p:sp>
    </p:spTree>
    <p:extLst>
      <p:ext uri="{BB962C8B-B14F-4D97-AF65-F5344CB8AC3E}">
        <p14:creationId xmlns:p14="http://schemas.microsoft.com/office/powerpoint/2010/main" val="2784557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任务简介</a:t>
            </a:r>
            <a:endParaRPr lang="en-US" dirty="0"/>
          </a:p>
        </p:txBody>
      </p:sp>
      <p:sp>
        <p:nvSpPr>
          <p:cNvPr id="3" name="文本占位符 2"/>
          <p:cNvSpPr>
            <a:spLocks noGrp="1"/>
          </p:cNvSpPr>
          <p:nvPr>
            <p:ph type="body" sz="quarter" idx="10"/>
          </p:nvPr>
        </p:nvSpPr>
        <p:spPr/>
        <p:txBody>
          <a:bodyPr/>
          <a:lstStyle/>
          <a:p>
            <a:r>
              <a:rPr lang="zh-CN" altLang="en-US" dirty="0" smtClean="0"/>
              <a:t>管理员通过对客户机执行的管理操作会产生相应的任务，每次操作会产生一条任务记录，一个任务可以针对单台或多台客户机。</a:t>
            </a:r>
            <a:endParaRPr lang="en-US" altLang="zh-CN" dirty="0" smtClean="0"/>
          </a:p>
          <a:p>
            <a:r>
              <a:rPr lang="zh-CN" altLang="en-US" dirty="0" smtClean="0"/>
              <a:t>系统中，对客户机进行软件分发，文件复制，</a:t>
            </a:r>
            <a:r>
              <a:rPr lang="en-US" altLang="zh-CN" dirty="0" smtClean="0"/>
              <a:t>Agent </a:t>
            </a:r>
            <a:r>
              <a:rPr lang="zh-CN" altLang="en-US" dirty="0" smtClean="0"/>
              <a:t>升级，电源控制等都会产生相应的任务记录。</a:t>
            </a:r>
            <a:br>
              <a:rPr lang="zh-CN" altLang="en-US" dirty="0" smtClean="0"/>
            </a:br>
            <a:endParaRPr lang="en-US" dirty="0"/>
          </a:p>
        </p:txBody>
      </p:sp>
      <p:pic>
        <p:nvPicPr>
          <p:cNvPr id="26626" name="Picture 2"/>
          <p:cNvPicPr>
            <a:picLocks noChangeAspect="1" noChangeArrowheads="1"/>
          </p:cNvPicPr>
          <p:nvPr/>
        </p:nvPicPr>
        <p:blipFill>
          <a:blip r:embed="rId3" cstate="print"/>
          <a:srcRect/>
          <a:stretch>
            <a:fillRect/>
          </a:stretch>
        </p:blipFill>
        <p:spPr bwMode="auto">
          <a:xfrm>
            <a:off x="888191" y="3933056"/>
            <a:ext cx="7512078" cy="2077591"/>
          </a:xfrm>
          <a:prstGeom prst="rect">
            <a:avLst/>
          </a:prstGeom>
          <a:noFill/>
          <a:ln w="9525">
            <a:noFill/>
            <a:miter lim="800000"/>
            <a:headEnd/>
            <a:tailEnd/>
          </a:ln>
        </p:spPr>
      </p:pic>
    </p:spTree>
    <p:extLst>
      <p:ext uri="{BB962C8B-B14F-4D97-AF65-F5344CB8AC3E}">
        <p14:creationId xmlns:p14="http://schemas.microsoft.com/office/powerpoint/2010/main" val="4018792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cstate="print"/>
          <a:srcRect/>
          <a:stretch>
            <a:fillRect/>
          </a:stretch>
        </p:blipFill>
        <p:spPr bwMode="auto">
          <a:xfrm>
            <a:off x="2884643" y="3644585"/>
            <a:ext cx="396044" cy="332166"/>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smtClean="0"/>
              <a:t>任务状态</a:t>
            </a:r>
            <a:endParaRPr lang="en-US" dirty="0"/>
          </a:p>
        </p:txBody>
      </p:sp>
      <p:sp>
        <p:nvSpPr>
          <p:cNvPr id="3" name="文本占位符 2"/>
          <p:cNvSpPr>
            <a:spLocks noGrp="1"/>
          </p:cNvSpPr>
          <p:nvPr>
            <p:ph type="body" sz="quarter" idx="10"/>
          </p:nvPr>
        </p:nvSpPr>
        <p:spPr/>
        <p:txBody>
          <a:bodyPr/>
          <a:lstStyle/>
          <a:p>
            <a:r>
              <a:rPr lang="zh-CN" altLang="en-US" smtClean="0"/>
              <a:t>任务有以下三种状态：</a:t>
            </a:r>
            <a:endParaRPr lang="en-US" dirty="0"/>
          </a:p>
        </p:txBody>
      </p:sp>
      <p:graphicFrame>
        <p:nvGraphicFramePr>
          <p:cNvPr id="5" name="表格 4"/>
          <p:cNvGraphicFramePr>
            <a:graphicFrameLocks noGrp="1"/>
          </p:cNvGraphicFramePr>
          <p:nvPr>
            <p:extLst>
              <p:ext uri="{D42A27DB-BD31-4B8C-83A1-F6EECF244321}">
                <p14:modId xmlns:p14="http://schemas.microsoft.com/office/powerpoint/2010/main" val="3385561145"/>
              </p:ext>
            </p:extLst>
          </p:nvPr>
        </p:nvGraphicFramePr>
        <p:xfrm>
          <a:off x="774136" y="1955403"/>
          <a:ext cx="7812188" cy="2700000"/>
        </p:xfrm>
        <a:graphic>
          <a:graphicData uri="http://schemas.openxmlformats.org/drawingml/2006/table">
            <a:tbl>
              <a:tblPr firstRow="1" bandRow="1"/>
              <a:tblGrid>
                <a:gridCol w="1548000"/>
                <a:gridCol w="1457776"/>
                <a:gridCol w="4806412"/>
              </a:tblGrid>
              <a:tr h="540000">
                <a:tc>
                  <a:txBody>
                    <a:bodyPr/>
                    <a:lstStyle/>
                    <a:p>
                      <a:pPr algn="ctr"/>
                      <a:r>
                        <a:rPr lang="zh-CN" altLang="en-US" sz="2000" b="1" dirty="0" smtClean="0"/>
                        <a:t>任务状态</a:t>
                      </a:r>
                      <a:endParaRPr lang="en-US" sz="2000" b="1" dirty="0">
                        <a:solidFill>
                          <a:sysClr val="windowText" lastClr="000000"/>
                        </a:solidFill>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2000" b="1" dirty="0" smtClean="0"/>
                        <a:t>状态图标</a:t>
                      </a:r>
                      <a:endParaRPr lang="en-US" sz="2000" b="1" dirty="0">
                        <a:solidFill>
                          <a:sysClr val="windowText" lastClr="000000"/>
                        </a:solidFill>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2000" b="1" dirty="0" smtClean="0"/>
                        <a:t>状态说明</a:t>
                      </a:r>
                      <a:endParaRPr lang="en-US" sz="2000" b="1" dirty="0">
                        <a:solidFill>
                          <a:sysClr val="windowText" lastClr="000000"/>
                        </a:solidFill>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540000">
                <a:tc>
                  <a:txBody>
                    <a:bodyPr/>
                    <a:lstStyle/>
                    <a:p>
                      <a:pPr algn="ctr"/>
                      <a:r>
                        <a:rPr lang="zh-CN" altLang="en-US" dirty="0" smtClean="0"/>
                        <a:t>等待调度</a:t>
                      </a:r>
                      <a:endParaRPr lang="en-US" dirty="0"/>
                    </a:p>
                  </a:txBody>
                  <a:tcPr anchor="ctr">
                    <a:lnL w="28575" cap="flat" cmpd="sng" algn="ctr">
                      <a:solidFill>
                        <a:schemeClr val="tx1"/>
                      </a:solidFill>
                      <a:prstDash val="solid"/>
                      <a:round/>
                      <a:headEnd type="none" w="med" len="med"/>
                      <a:tailEnd type="none" w="med" len="med"/>
                    </a:lnL>
                  </a:tcPr>
                </a:tc>
                <a:tc>
                  <a:txBody>
                    <a:bodyPr/>
                    <a:lstStyle/>
                    <a:p>
                      <a:endParaRPr lang="en-US" dirty="0"/>
                    </a:p>
                  </a:txBody>
                  <a:tcPr anchor="ctr"/>
                </a:tc>
                <a:tc>
                  <a:txBody>
                    <a:bodyPr/>
                    <a:lstStyle/>
                    <a:p>
                      <a:r>
                        <a:rPr lang="zh-CN" altLang="en-US" sz="1800" kern="1200" dirty="0" smtClean="0"/>
                        <a:t>任务未达到开始时间前，都处于该状态</a:t>
                      </a:r>
                      <a:endParaRPr lang="en-US" dirty="0"/>
                    </a:p>
                  </a:txBody>
                  <a:tcPr anchor="ctr">
                    <a:lnR w="28575" cap="flat" cmpd="sng" algn="ctr">
                      <a:solidFill>
                        <a:schemeClr val="tx1"/>
                      </a:solidFill>
                      <a:prstDash val="solid"/>
                      <a:round/>
                      <a:headEnd type="none" w="med" len="med"/>
                      <a:tailEnd type="none" w="med" len="med"/>
                    </a:lnR>
                  </a:tcPr>
                </a:tc>
              </a:tr>
              <a:tr h="540000">
                <a:tc>
                  <a:txBody>
                    <a:bodyPr/>
                    <a:lstStyle/>
                    <a:p>
                      <a:pPr algn="ctr"/>
                      <a:r>
                        <a:rPr lang="zh-CN" altLang="en-US" dirty="0" smtClean="0"/>
                        <a:t>正在调度</a:t>
                      </a:r>
                      <a:endParaRPr lang="en-US" dirty="0"/>
                    </a:p>
                  </a:txBody>
                  <a:tcPr anchor="ctr">
                    <a:lnL w="28575" cap="flat" cmpd="sng" algn="ctr">
                      <a:solidFill>
                        <a:schemeClr val="tx1"/>
                      </a:solidFill>
                      <a:prstDash val="solid"/>
                      <a:round/>
                      <a:headEnd type="none" w="med" len="med"/>
                      <a:tailEnd type="none" w="med" len="med"/>
                    </a:lnL>
                  </a:tcPr>
                </a:tc>
                <a:tc>
                  <a:txBody>
                    <a:bodyPr/>
                    <a:lstStyle/>
                    <a:p>
                      <a:endParaRPr lang="en-US" dirty="0"/>
                    </a:p>
                  </a:txBody>
                  <a:tcPr anchor="ctr"/>
                </a:tc>
                <a:tc>
                  <a:txBody>
                    <a:bodyPr/>
                    <a:lstStyle/>
                    <a:p>
                      <a:r>
                        <a:rPr lang="zh-CN" altLang="en-US" sz="1800" kern="1200" dirty="0" smtClean="0"/>
                        <a:t>任务正在调度</a:t>
                      </a:r>
                      <a:endParaRPr lang="en-US" dirty="0"/>
                    </a:p>
                  </a:txBody>
                  <a:tcPr anchor="ctr">
                    <a:lnR w="28575" cap="flat" cmpd="sng" algn="ctr">
                      <a:solidFill>
                        <a:schemeClr val="tx1"/>
                      </a:solidFill>
                      <a:prstDash val="solid"/>
                      <a:round/>
                      <a:headEnd type="none" w="med" len="med"/>
                      <a:tailEnd type="none" w="med" len="med"/>
                    </a:lnR>
                  </a:tcPr>
                </a:tc>
              </a:tr>
              <a:tr h="540000">
                <a:tc rowSpan="2">
                  <a:txBody>
                    <a:bodyPr/>
                    <a:lstStyle/>
                    <a:p>
                      <a:pPr algn="ctr"/>
                      <a:r>
                        <a:rPr lang="zh-CN" altLang="en-US" dirty="0" smtClean="0"/>
                        <a:t>调度结束</a:t>
                      </a:r>
                      <a:endParaRPr lang="en-US" dirty="0"/>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任务的全部目标都执行成功</a:t>
                      </a:r>
                      <a:endParaRPr lang="en-US" dirty="0"/>
                    </a:p>
                  </a:txBody>
                  <a:tcPr anchor="ctr">
                    <a:lnR w="28575" cap="flat" cmpd="sng" algn="ctr">
                      <a:solidFill>
                        <a:schemeClr val="tx1"/>
                      </a:solidFill>
                      <a:prstDash val="solid"/>
                      <a:round/>
                      <a:headEnd type="none" w="med" len="med"/>
                      <a:tailEnd type="none" w="med" len="med"/>
                    </a:lnR>
                  </a:tcPr>
                </a:tc>
              </a:tr>
              <a:tr h="540000">
                <a:tc vMerge="1">
                  <a:txBody>
                    <a:bodyPr/>
                    <a:lstStyle/>
                    <a:p>
                      <a:endParaRPr lang="en-US" dirty="0"/>
                    </a:p>
                  </a:txBody>
                  <a:tcPr>
                    <a:lnL w="190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en-US" dirty="0"/>
                    </a:p>
                  </a:txBody>
                  <a:tcPr anchor="ctr">
                    <a:lnB w="28575" cap="flat" cmpd="sng" algn="ctr">
                      <a:solidFill>
                        <a:schemeClr val="tx1"/>
                      </a:solidFill>
                      <a:prstDash val="solid"/>
                      <a:round/>
                      <a:headEnd type="none" w="med" len="med"/>
                      <a:tailEnd type="none" w="med" len="med"/>
                    </a:lnB>
                  </a:tcPr>
                </a:tc>
                <a:tc>
                  <a:txBody>
                    <a:bodyPr/>
                    <a:lstStyle/>
                    <a:p>
                      <a:r>
                        <a:rPr lang="zh-CN" altLang="en-US" sz="1800" kern="1200" dirty="0" smtClean="0"/>
                        <a:t>任务全部目标都执行完毕，但存在失败的目标</a:t>
                      </a:r>
                      <a:endParaRPr lang="en-US" dirty="0"/>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pic>
        <p:nvPicPr>
          <p:cNvPr id="4098" name="Picture 2"/>
          <p:cNvPicPr>
            <a:picLocks noChangeAspect="1" noChangeArrowheads="1"/>
          </p:cNvPicPr>
          <p:nvPr/>
        </p:nvPicPr>
        <p:blipFill>
          <a:blip r:embed="rId4" cstate="print"/>
          <a:srcRect/>
          <a:stretch>
            <a:fillRect/>
          </a:stretch>
        </p:blipFill>
        <p:spPr bwMode="auto">
          <a:xfrm>
            <a:off x="2844432" y="2662072"/>
            <a:ext cx="441049" cy="252028"/>
          </a:xfrm>
          <a:prstGeom prst="rect">
            <a:avLst/>
          </a:prstGeom>
          <a:noFill/>
          <a:ln w="9525">
            <a:noFill/>
            <a:miter lim="800000"/>
            <a:headEnd/>
            <a:tailEnd/>
          </a:ln>
        </p:spPr>
      </p:pic>
      <p:pic>
        <p:nvPicPr>
          <p:cNvPr id="4099" name="Picture 3"/>
          <p:cNvPicPr>
            <a:picLocks noChangeAspect="1" noChangeArrowheads="1"/>
          </p:cNvPicPr>
          <p:nvPr/>
        </p:nvPicPr>
        <p:blipFill>
          <a:blip r:embed="rId5" cstate="print"/>
          <a:srcRect/>
          <a:stretch>
            <a:fillRect/>
          </a:stretch>
        </p:blipFill>
        <p:spPr bwMode="auto">
          <a:xfrm>
            <a:off x="2884643" y="3119206"/>
            <a:ext cx="375882" cy="324036"/>
          </a:xfrm>
          <a:prstGeom prst="rect">
            <a:avLst/>
          </a:prstGeom>
          <a:noFill/>
          <a:ln w="9525">
            <a:noFill/>
            <a:miter lim="800000"/>
            <a:headEnd/>
            <a:tailEnd/>
          </a:ln>
        </p:spPr>
      </p:pic>
      <p:pic>
        <p:nvPicPr>
          <p:cNvPr id="4101" name="Picture 5"/>
          <p:cNvPicPr>
            <a:picLocks noChangeAspect="1" noChangeArrowheads="1"/>
          </p:cNvPicPr>
          <p:nvPr/>
        </p:nvPicPr>
        <p:blipFill>
          <a:blip r:embed="rId6" cstate="print"/>
          <a:srcRect/>
          <a:stretch>
            <a:fillRect/>
          </a:stretch>
        </p:blipFill>
        <p:spPr bwMode="auto">
          <a:xfrm>
            <a:off x="2884643" y="4252755"/>
            <a:ext cx="325601" cy="288032"/>
          </a:xfrm>
          <a:prstGeom prst="rect">
            <a:avLst/>
          </a:prstGeom>
          <a:noFill/>
          <a:ln w="9525">
            <a:noFill/>
            <a:miter lim="800000"/>
            <a:headEnd/>
            <a:tailEnd/>
          </a:ln>
        </p:spPr>
      </p:pic>
    </p:spTree>
    <p:extLst>
      <p:ext uri="{BB962C8B-B14F-4D97-AF65-F5344CB8AC3E}">
        <p14:creationId xmlns:p14="http://schemas.microsoft.com/office/powerpoint/2010/main" val="1476995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复制任务</a:t>
            </a:r>
            <a:endParaRPr lang="en-US" dirty="0"/>
          </a:p>
        </p:txBody>
      </p:sp>
      <p:sp>
        <p:nvSpPr>
          <p:cNvPr id="3" name="文本占位符 2"/>
          <p:cNvSpPr>
            <a:spLocks noGrp="1"/>
          </p:cNvSpPr>
          <p:nvPr>
            <p:ph type="body" sz="quarter" idx="10"/>
          </p:nvPr>
        </p:nvSpPr>
        <p:spPr>
          <a:xfrm>
            <a:off x="684214" y="1376363"/>
            <a:ext cx="3186112" cy="3924300"/>
          </a:xfrm>
        </p:spPr>
        <p:txBody>
          <a:bodyPr/>
          <a:lstStyle/>
          <a:p>
            <a:r>
              <a:rPr lang="zh-CN" altLang="en-US" sz="1800" dirty="0" smtClean="0"/>
              <a:t>当管理员复制一个任务时，相当于新建了一个与原有任务内容相同、目标相同的新任务。复制时，管理员可以重新计划任务执行的时间。</a:t>
            </a:r>
            <a:endParaRPr lang="en-US" altLang="zh-CN" sz="1800" dirty="0" smtClean="0"/>
          </a:p>
          <a:p>
            <a:r>
              <a:rPr lang="zh-CN" altLang="en-US" sz="1800" dirty="0" smtClean="0"/>
              <a:t>右键单击任务节点，选择“ 复制为新任务”。</a:t>
            </a:r>
            <a:br>
              <a:rPr lang="zh-CN" altLang="en-US" sz="1800" dirty="0" smtClean="0"/>
            </a:br>
            <a:r>
              <a:rPr lang="zh-CN" altLang="en-US" sz="1800" dirty="0" smtClean="0"/>
              <a:t/>
            </a:r>
            <a:br>
              <a:rPr lang="zh-CN" altLang="en-US" sz="1800" dirty="0" smtClean="0"/>
            </a:br>
            <a:endParaRPr lang="en-US" sz="1800" dirty="0"/>
          </a:p>
        </p:txBody>
      </p:sp>
      <p:pic>
        <p:nvPicPr>
          <p:cNvPr id="28674" name="Picture 2"/>
          <p:cNvPicPr>
            <a:picLocks noChangeAspect="1" noChangeArrowheads="1"/>
          </p:cNvPicPr>
          <p:nvPr/>
        </p:nvPicPr>
        <p:blipFill>
          <a:blip r:embed="rId3" cstate="print"/>
          <a:srcRect/>
          <a:stretch>
            <a:fillRect/>
          </a:stretch>
        </p:blipFill>
        <p:spPr bwMode="auto">
          <a:xfrm>
            <a:off x="1000284" y="4679687"/>
            <a:ext cx="2553972" cy="1404132"/>
          </a:xfrm>
          <a:prstGeom prst="rect">
            <a:avLst/>
          </a:prstGeom>
          <a:noFill/>
          <a:ln w="9525">
            <a:noFill/>
            <a:miter lim="800000"/>
            <a:headEnd/>
            <a:tailEnd/>
          </a:ln>
        </p:spPr>
      </p:pic>
      <p:pic>
        <p:nvPicPr>
          <p:cNvPr id="28675" name="Picture 3"/>
          <p:cNvPicPr>
            <a:picLocks noChangeAspect="1" noChangeArrowheads="1"/>
          </p:cNvPicPr>
          <p:nvPr/>
        </p:nvPicPr>
        <p:blipFill>
          <a:blip r:embed="rId4" cstate="print"/>
          <a:srcRect/>
          <a:stretch>
            <a:fillRect/>
          </a:stretch>
        </p:blipFill>
        <p:spPr bwMode="auto">
          <a:xfrm>
            <a:off x="3881069" y="1375583"/>
            <a:ext cx="4733925" cy="4607979"/>
          </a:xfrm>
          <a:prstGeom prst="rect">
            <a:avLst/>
          </a:prstGeom>
          <a:noFill/>
          <a:ln w="9525">
            <a:noFill/>
            <a:miter lim="800000"/>
            <a:headEnd/>
            <a:tailEnd/>
          </a:ln>
        </p:spPr>
      </p:pic>
    </p:spTree>
    <p:extLst>
      <p:ext uri="{BB962C8B-B14F-4D97-AF65-F5344CB8AC3E}">
        <p14:creationId xmlns:p14="http://schemas.microsoft.com/office/powerpoint/2010/main" val="2983040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编辑任务</a:t>
            </a:r>
            <a:endParaRPr lang="en-US" dirty="0"/>
          </a:p>
        </p:txBody>
      </p:sp>
      <p:sp>
        <p:nvSpPr>
          <p:cNvPr id="3" name="文本占位符 2"/>
          <p:cNvSpPr>
            <a:spLocks noGrp="1"/>
          </p:cNvSpPr>
          <p:nvPr>
            <p:ph type="body" sz="quarter" idx="10"/>
          </p:nvPr>
        </p:nvSpPr>
        <p:spPr>
          <a:xfrm>
            <a:off x="684213" y="1376363"/>
            <a:ext cx="4859895" cy="3924300"/>
          </a:xfrm>
        </p:spPr>
        <p:txBody>
          <a:bodyPr/>
          <a:lstStyle/>
          <a:p>
            <a:r>
              <a:rPr lang="zh-CN" altLang="en-US" dirty="0" smtClean="0"/>
              <a:t>任务信息是指修改任务的计划时间和任务名称，目前系统仅支持编辑处于“等待调度”状态的任务。</a:t>
            </a:r>
            <a:br>
              <a:rPr lang="zh-CN" altLang="en-US" dirty="0" smtClean="0"/>
            </a:br>
            <a:endParaRPr lang="en-US" dirty="0"/>
          </a:p>
        </p:txBody>
      </p:sp>
      <p:pic>
        <p:nvPicPr>
          <p:cNvPr id="29698" name="Picture 2"/>
          <p:cNvPicPr>
            <a:picLocks noChangeAspect="1" noChangeArrowheads="1"/>
          </p:cNvPicPr>
          <p:nvPr/>
        </p:nvPicPr>
        <p:blipFill>
          <a:blip r:embed="rId3" cstate="print"/>
          <a:srcRect/>
          <a:stretch>
            <a:fillRect/>
          </a:stretch>
        </p:blipFill>
        <p:spPr bwMode="auto">
          <a:xfrm>
            <a:off x="5904148" y="1503325"/>
            <a:ext cx="2268252" cy="1733550"/>
          </a:xfrm>
          <a:prstGeom prst="rect">
            <a:avLst/>
          </a:prstGeom>
          <a:noFill/>
          <a:ln w="9525">
            <a:noFill/>
            <a:miter lim="800000"/>
            <a:headEnd/>
            <a:tailEnd/>
          </a:ln>
        </p:spPr>
      </p:pic>
      <p:pic>
        <p:nvPicPr>
          <p:cNvPr id="29699" name="Picture 3"/>
          <p:cNvPicPr>
            <a:picLocks noChangeAspect="1" noChangeArrowheads="1"/>
          </p:cNvPicPr>
          <p:nvPr/>
        </p:nvPicPr>
        <p:blipFill>
          <a:blip r:embed="rId4" cstate="print"/>
          <a:srcRect/>
          <a:stretch>
            <a:fillRect/>
          </a:stretch>
        </p:blipFill>
        <p:spPr bwMode="auto">
          <a:xfrm>
            <a:off x="1118485" y="3357525"/>
            <a:ext cx="7053915" cy="2843783"/>
          </a:xfrm>
          <a:prstGeom prst="rect">
            <a:avLst/>
          </a:prstGeom>
          <a:noFill/>
          <a:ln w="9525">
            <a:noFill/>
            <a:miter lim="800000"/>
            <a:headEnd/>
            <a:tailEnd/>
          </a:ln>
        </p:spPr>
      </p:pic>
    </p:spTree>
    <p:extLst>
      <p:ext uri="{BB962C8B-B14F-4D97-AF65-F5344CB8AC3E}">
        <p14:creationId xmlns:p14="http://schemas.microsoft.com/office/powerpoint/2010/main" val="174603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2hLKWs67_E2SeD_sDtyRN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Y_ju4PtvE6Altd_o4IsM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IJkoaWqDRkuQowEJa2J6L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a_lkJ929y0KFhJJRSSwUo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9HNSEHwdekifM.s0uFIiz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4uIah3R2BUig9Nrk_K0KU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N.yH3L_J6ky44ceWVHT2X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mN2v7xMg7USAyiy2HiTyv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S01CTZQnv0SDlpl.jXebr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vTnHJEQ5kSSG.mcEL.Kq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9WxzyIDPD0iBTXG43gSOI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VV6SxNHWeE67lFEwPLDTl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QtGpAZZlD02j9mr7TOp8M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PwQcEAlyTU2mw2pXkUmz6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GhmavffzdU.toSxQa0eXv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PB0KixYdrkOZHPlXkOcO5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n4JLgg7PcUma_1IrYi4Vo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u3km.PZyXUaYTE6ZZAp1b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FluBIqxlckuXOIQd4mK6v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qwi8eCafLUO2li9.viAx9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zkZlm8.6E6tEzwvfOzFG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YU00YCZVECRCugwVTJWR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d3QCJk1DEqbKnJ1T_bfXQ"/>
</p:tagLst>
</file>

<file path=ppt/theme/theme1.xml><?xml version="1.0" encoding="utf-8"?>
<a:theme xmlns:a="http://schemas.openxmlformats.org/drawingml/2006/main" name="1#UC&amp;C母版初稿">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lnDef>
    <a:txDef>
      <a:spPr bwMode="auto">
        <a:noFill/>
        <a:ln w="9525">
          <a:noFill/>
          <a:miter lim="800000"/>
          <a:headEnd/>
          <a:tailEnd/>
        </a:ln>
      </a:spPr>
      <a:bodyPr wrap="none" lIns="99980" tIns="49986" rIns="99980" bIns="49986">
        <a:spAutoFit/>
      </a:bodyPr>
      <a:lstStyle>
        <a:defPPr algn="ctr" defTabSz="1001649" eaLnBrk="0" hangingPunct="0">
          <a:defRPr sz="1400" dirty="0" smtClean="0">
            <a:solidFill>
              <a:srgbClr val="000000"/>
            </a:solidFill>
            <a:latin typeface="+mn-lt"/>
            <a:ea typeface="+mn-ea"/>
            <a:cs typeface="Arial" pitchFamily="34" charset="0"/>
          </a:defRPr>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End">
  <a:themeElements>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lnDef>
  </a:objectDefaults>
  <a:extraClrSchemeLst>
    <a:extraClrScheme>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自定义设计方案 13">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4">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5">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6">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7333E8A2F07A74D848136A2C03778F8" ma:contentTypeVersion="0" ma:contentTypeDescription="Create a new document." ma:contentTypeScope="" ma:versionID="23803ba2584bac4d8dcab8923b6ec393">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E3093B-232B-4C15-AB25-7F1FBE134870}"/>
</file>

<file path=customXml/itemProps2.xml><?xml version="1.0" encoding="utf-8"?>
<ds:datastoreItem xmlns:ds="http://schemas.openxmlformats.org/officeDocument/2006/customXml" ds:itemID="{723E6701-3943-4A44-84F3-F772B5088830}"/>
</file>

<file path=customXml/itemProps3.xml><?xml version="1.0" encoding="utf-8"?>
<ds:datastoreItem xmlns:ds="http://schemas.openxmlformats.org/officeDocument/2006/customXml" ds:itemID="{8B486745-8837-486D-98FC-1A476E1A04BF}"/>
</file>

<file path=docProps/app.xml><?xml version="1.0" encoding="utf-8"?>
<Properties xmlns="http://schemas.openxmlformats.org/officeDocument/2006/extended-properties" xmlns:vt="http://schemas.openxmlformats.org/officeDocument/2006/docPropsVTypes">
  <Template/>
  <TotalTime>62661</TotalTime>
  <Words>4367</Words>
  <Application>Microsoft Office PowerPoint</Application>
  <PresentationFormat>全屏显示(4:3)</PresentationFormat>
  <Paragraphs>601</Paragraphs>
  <Slides>105</Slides>
  <Notes>104</Notes>
  <HiddenSlides>1</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105</vt:i4>
      </vt:variant>
    </vt:vector>
  </HeadingPairs>
  <TitlesOfParts>
    <vt:vector size="118" baseType="lpstr">
      <vt:lpstr>MS PGothic</vt:lpstr>
      <vt:lpstr>黑体</vt:lpstr>
      <vt:lpstr>华文细黑</vt:lpstr>
      <vt:lpstr>宋体</vt:lpstr>
      <vt:lpstr>Arial</vt:lpstr>
      <vt:lpstr>Book Antiqua</vt:lpstr>
      <vt:lpstr>FrutigerNext LT Light</vt:lpstr>
      <vt:lpstr>FrutigerNext LT Medium</vt:lpstr>
      <vt:lpstr>FrutigerNext LT Regular</vt:lpstr>
      <vt:lpstr>Wingdings</vt:lpstr>
      <vt:lpstr>1#UC&amp;C母版初稿</vt:lpstr>
      <vt:lpstr>End</vt:lpstr>
      <vt:lpstr>think-cell Slide</vt:lpstr>
      <vt:lpstr>PowerPoint 演示文稿</vt:lpstr>
      <vt:lpstr>华为桌面云终端 使用介绍</vt:lpstr>
      <vt:lpstr>PowerPoint 演示文稿</vt:lpstr>
      <vt:lpstr>PowerPoint 演示文稿</vt:lpstr>
      <vt:lpstr>PowerPoint 演示文稿</vt:lpstr>
      <vt:lpstr>桌面云架构</vt:lpstr>
      <vt:lpstr>桌面云终端类型</vt:lpstr>
      <vt:lpstr>PowerPoint 演示文稿</vt:lpstr>
      <vt:lpstr>软终端配置及登录</vt:lpstr>
      <vt:lpstr>软终端配置及登录</vt:lpstr>
      <vt:lpstr>软终端配置及登录</vt:lpstr>
      <vt:lpstr>软终端配置及登录</vt:lpstr>
      <vt:lpstr>软终端配置及登录</vt:lpstr>
      <vt:lpstr>桌面客户端界面说明</vt:lpstr>
      <vt:lpstr>地址管理</vt:lpstr>
      <vt:lpstr>客户端设置</vt:lpstr>
      <vt:lpstr>语言设置及帮助</vt:lpstr>
      <vt:lpstr>登录后界面说明</vt:lpstr>
      <vt:lpstr>登录界面设置</vt:lpstr>
      <vt:lpstr>虚拟桌面管理</vt:lpstr>
      <vt:lpstr>虚拟桌面管理</vt:lpstr>
      <vt:lpstr>虚拟桌面功能菜单栏</vt:lpstr>
      <vt:lpstr>虚拟应用使用</vt:lpstr>
      <vt:lpstr>虚拟应用使用</vt:lpstr>
      <vt:lpstr>PowerPoint 演示文稿</vt:lpstr>
      <vt:lpstr>Android客户端配置及登录 (1/4)</vt:lpstr>
      <vt:lpstr>Android客户端配置及登录 (2/4)</vt:lpstr>
      <vt:lpstr>Android客户端配置及登录 (3/4)</vt:lpstr>
      <vt:lpstr>Android客户端配置及登录 (4/4)</vt:lpstr>
      <vt:lpstr>ios客户端配置及登录 (1/3)</vt:lpstr>
      <vt:lpstr>ios客户端配置及登录 (2/3)</vt:lpstr>
      <vt:lpstr>ios客户端配置及登录 (3/3)</vt:lpstr>
      <vt:lpstr>PowerPoint 演示文稿</vt:lpstr>
      <vt:lpstr>华为瘦终端简介</vt:lpstr>
      <vt:lpstr>CT1000说明</vt:lpstr>
      <vt:lpstr>终端链接线</vt:lpstr>
      <vt:lpstr>终端配置</vt:lpstr>
      <vt:lpstr>终端配置</vt:lpstr>
      <vt:lpstr>终端配置</vt:lpstr>
      <vt:lpstr>登录虚拟机</vt:lpstr>
      <vt:lpstr>PowerPoint 演示文稿</vt:lpstr>
      <vt:lpstr>Access Lock特性简介</vt:lpstr>
      <vt:lpstr>安装Access Lock软件</vt:lpstr>
      <vt:lpstr>配置Access Lock</vt:lpstr>
      <vt:lpstr>调测Access Lock (1/2)</vt:lpstr>
      <vt:lpstr>调测Access Lock (2/2)</vt:lpstr>
      <vt:lpstr>PowerPoint 演示文稿</vt:lpstr>
      <vt:lpstr>TCM-TC终端管理系统</vt:lpstr>
      <vt:lpstr>TC终端运维示意图</vt:lpstr>
      <vt:lpstr>TCM功能概述</vt:lpstr>
      <vt:lpstr>TCM - 基本管理</vt:lpstr>
      <vt:lpstr>TCM - 部署管理</vt:lpstr>
      <vt:lpstr>TCM - 公共管理</vt:lpstr>
      <vt:lpstr>PowerPoint 演示文稿</vt:lpstr>
      <vt:lpstr>进入系统 (1/2) </vt:lpstr>
      <vt:lpstr>进入系统 (2/2) </vt:lpstr>
      <vt:lpstr>界面概览</vt:lpstr>
      <vt:lpstr>客户机组管理 (1/2)</vt:lpstr>
      <vt:lpstr>客户机组管理 (2/2)</vt:lpstr>
      <vt:lpstr>搜索客户机</vt:lpstr>
      <vt:lpstr>搜索客户机 - 服务器端</vt:lpstr>
      <vt:lpstr>搜索客户机 - 手动配置</vt:lpstr>
      <vt:lpstr>客户机Agent配置</vt:lpstr>
      <vt:lpstr>客户机配置</vt:lpstr>
      <vt:lpstr>客户机配置 - 参数配置</vt:lpstr>
      <vt:lpstr>客户机配置 - 模板文件管理</vt:lpstr>
      <vt:lpstr>远程协助</vt:lpstr>
      <vt:lpstr>电源控制</vt:lpstr>
      <vt:lpstr>性能监控</vt:lpstr>
      <vt:lpstr>性能监控 - 实时性能</vt:lpstr>
      <vt:lpstr>性能监控 - 性能统计</vt:lpstr>
      <vt:lpstr>消息管理</vt:lpstr>
      <vt:lpstr>消息管理 - 收件箱管理</vt:lpstr>
      <vt:lpstr>消息管理 - 发件箱管理</vt:lpstr>
      <vt:lpstr>PowerPoint 演示文稿</vt:lpstr>
      <vt:lpstr>部署管理</vt:lpstr>
      <vt:lpstr>Linux文件部署管理</vt:lpstr>
      <vt:lpstr>Windows文件部署管理</vt:lpstr>
      <vt:lpstr>Windows镜像文件管理</vt:lpstr>
      <vt:lpstr>升级Windows终端Agent</vt:lpstr>
      <vt:lpstr>PowerPoint 演示文稿</vt:lpstr>
      <vt:lpstr>TC打补丁流程</vt:lpstr>
      <vt:lpstr>策略管理</vt:lpstr>
      <vt:lpstr>Linux单文件升级策略</vt:lpstr>
      <vt:lpstr>Linux多文件升级策略</vt:lpstr>
      <vt:lpstr>客户机配置策略</vt:lpstr>
      <vt:lpstr>PowerPoint 演示文稿</vt:lpstr>
      <vt:lpstr>用户管理</vt:lpstr>
      <vt:lpstr>用户管理 - 个人设置</vt:lpstr>
      <vt:lpstr>用户管理 - 密码管理</vt:lpstr>
      <vt:lpstr>用户管理 - 角色管理</vt:lpstr>
      <vt:lpstr>操作日志管理</vt:lpstr>
      <vt:lpstr>全局参数配置</vt:lpstr>
      <vt:lpstr>维保管理</vt:lpstr>
      <vt:lpstr>PowerPoint 演示文稿</vt:lpstr>
      <vt:lpstr>任务简介</vt:lpstr>
      <vt:lpstr>任务状态</vt:lpstr>
      <vt:lpstr>复制任务</vt:lpstr>
      <vt:lpstr>编辑任务</vt:lpstr>
      <vt:lpstr>取消任务</vt:lpstr>
      <vt:lpstr>错误排查与重试 (1/2)</vt:lpstr>
      <vt:lpstr>错误排查与重试 (2/2)</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0</dc:title>
  <dc:creator>c37402</dc:creator>
  <cp:lastModifiedBy>hongfeilongzjhw</cp:lastModifiedBy>
  <cp:revision>2332</cp:revision>
  <dcterms:created xsi:type="dcterms:W3CDTF">2003-08-21T06:48:56Z</dcterms:created>
  <dcterms:modified xsi:type="dcterms:W3CDTF">2017-12-19T05:59:15Z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(11)3UhSoOyFRqszoDxskLpj5cCgHy0/Ke5a2v36AUt5KrgSjqJy4EvmEMiX5YGaXFvp9/UK33Tw_x000d_ RaJW6EwaME9+dHZpcw3Qvwx3X7+7GB6JsqeHubWWQ6I3ypfAK+5vZMWsyNDf33Q+yGzlBfYD_x000d_ OIxQyuEVYPacOcTgO0GGMLWMsFSrAduWXi7lDNFdBfllJdxWMbs3FZsryX4VjGFDgDu63a6N_x000d_ xu0BGaqu6EF4Ju8poQ</vt:lpwstr>
  </property>
  <property fmtid="{D5CDD505-2E9C-101B-9397-08002B2CF9AE}" pid="3" name="_ms_pID_7253431">
    <vt:lpwstr>BMOYFB6vneTRz7L1g0JJ22H5/isfqcfzh5pBpQdNEd/89Bu2iKf9rF_x000d_ 8op/8IkqLeMh+keGDgdcj0lWvNSDrOiKETLVLHKf0dAV/wbUZ1Pl7vsyjFd1JF5Sf0W2EphX_x000d_ kKThqtFyyfZrx1rpBmQNejSbMMFaLTOhJRIkS1kte6dPRjiNcn8xXAQwCfg3MVqEesS/QFUS_x000d_ 0434uENqVn3WpAxX7t7QHrSfmaRXx4stZ0aQ</vt:lpwstr>
  </property>
  <property fmtid="{D5CDD505-2E9C-101B-9397-08002B2CF9AE}" pid="4" name="_ms_pID_7253432">
    <vt:lpwstr>GlOhGokx+m1IQbE70sXTnuxTIMf68mvALZnx_x000d_ Ap3/iFwG1LihCpUCHf3Bn2ll5x23Yax8rhDQQtrN1FnZFQ+cIj2o+7GIyP6ibG2HnXSKhrF0_x000d_ vPb1zyvTEXDg5RRTl9mncM3qDJ57f7PknXx06TDv+x7A8WWQj9+kQijlJ2TzwFBui7LtkmpH_x000d_ +mYGiVPOsW+HAtEsl7A7QZExQOhpwhAKMowhwI7jB8gr0KFQzNskLY</vt:lpwstr>
  </property>
  <property fmtid="{D5CDD505-2E9C-101B-9397-08002B2CF9AE}" pid="5" name="_ms_pID_7253433">
    <vt:lpwstr>wdIY6NepULtXPaJiBT_x000d_ /NMRWPBa1Alrv+5zAztbQlwb14ItSrxj60fGWez57M9Y3Nc4tyEb941dzOsuIhoTncg4RVmX_x000d_ eIeh+kU6g7eOHI10wgRC7DyP2ooQ+zhQFN0L7N5Mhaj1f9/5QtY13CoxxVFyGTcNauHWJ/c/_x000d_ xy0hCj36m3LnI3+Mp3x+uuharMKms1ddOydlHr6th8+Xl0sscO+2Zg0PmeesnZ8SxgDRDgR/</vt:lpwstr>
  </property>
  <property fmtid="{D5CDD505-2E9C-101B-9397-08002B2CF9AE}" pid="6" name="_ms_pID_7253434">
    <vt:lpwstr>_x000d_ 06fuLz5Gs8F0062xWxQ4bNWmlQvUIY4ng3ooElJg7LpATs2N9FWODlMO09ItIhhhfBl71QoV_x000d_ TtICtiXbCRS8Mgf/00AXGY8En0/xvatrf6I7cF468IRRjRyCdV90XxXwVeExV5j1jZDrC2Jq_x000d_ l5GwJ4VyV9PDCqrI+drn/Y0ThOgfgW1VVXGo11fNi/vEjhI9/V83n6i9wMsMQkvlBqW/TwEs_x000d_ 6YoFjibjQLqH5ZQL</vt:lpwstr>
  </property>
  <property fmtid="{D5CDD505-2E9C-101B-9397-08002B2CF9AE}" pid="7" name="_ms_pID_7253435">
    <vt:lpwstr>aGcNmArSL7sKVRrXgCFeQCME3tSlGMGc1nn3F68Tlh0VzDGXMvPzk5kK_x000d_ zswiwHIYB5Bp7la8BzkurY4rONAlJzypOuUxaz8M6JW8maYWkfR3VJZ9uDKrtHfxmF7oTknV_x000d_ 0D0s5bhsrWyCgRnFkF9vpWQ0HdNdJ/2yrkO382WhWcp+N1RcxBubAoHCpm0gsHtQiWYFGoBM_x000d_ oL2nyqm6y/khwj5dIudnbisyKT+S1wWA/t</vt:lpwstr>
  </property>
  <property fmtid="{D5CDD505-2E9C-101B-9397-08002B2CF9AE}" pid="8" name="_ms_pID_7253436">
    <vt:lpwstr>TPllG6Veed9GUlfwC8cLvU8QTryE4UhobeLDXG_x000d_ ei/t7XTbTtZri5zsO3DNoARD9e5R0QxzxMu5us2xNAlqcl2eWKopk7Zmn3kTYohGakKPewGh_x000d_ +QpZycsMjFwTpwdQ8yEfaFYb67HvULkFee89Nr2/rJ/FIQdYMD2wcY1bIxGR3TNy2EhIqUh/_x000d_ 0UOiZ8P9lZw1EVxEj6INNKvwYGinwlBZGf2zpYz8UKIDbXx/LEzD</vt:lpwstr>
  </property>
  <property fmtid="{D5CDD505-2E9C-101B-9397-08002B2CF9AE}" pid="9" name="_ms_pID_7253437">
    <vt:lpwstr>ebjDDi5yUz3Atc4gUDb5_x000d_ +tv7+/b3L3sSem+xAm+C56IrhQpLVAKzS4HQh4O4UlqzYfcAOwFKAvwL4r6PwKKbnvmtnSvL_x000d_ fZ/ANFRbTWLaGmxYEefif/jPJGJYmp0uxtoD913402+R83n60akKT2NMT0MpTW3OvYxduzAB_x000d_ EQ2MqKNVY8rsHdLmLSoQxG0nO9feCHgC9YQHC85IolID0ED8MatySi5CL3Xn0lEqewCJQP</vt:lpwstr>
  </property>
  <property fmtid="{D5CDD505-2E9C-101B-9397-08002B2CF9AE}" pid="10" name="_ms_pID_7253438">
    <vt:lpwstr>ab_x000d_ PK8okltMeequt+iVcpdTAysW/K+KW8jBtQQllcDU8kVAs9MhO5sS3OhKCLlTLqy3BUamtgTs_x000d_ Jk3FN3LzrqdNsepuI/v+XhoJU/MWFWnfULsbESAO1BriRWfUJ/2S0GUIASb4l0oCNvkNmlxC_x000d_ 8lhvj9JQArDZg4yz3vBb400F0TLXD1E4n1bhjCvs56P9B4TP1zZ/O5FsGRAXJ+zl68+jNdVz_x000d_ kH+o8OlUWk4t9E</vt:lpwstr>
  </property>
  <property fmtid="{D5CDD505-2E9C-101B-9397-08002B2CF9AE}" pid="11" name="_ms_pID_7253439">
    <vt:lpwstr>gIXfEEoigI1CkVl4g0ENU/CyZuFKpB682zRrdiQadZJHgCspzF0zSSAXy4_x000d_ VKOo5XvgowQ73d4FADinc5+tJv8wHX1LsFToDkFhTzPJqbAUQX1vsQzGvZxlQr78WPj+SQIE_x000d_ fGxkVPlx+pDPs6rnSNZTbRUQwRlfuqU/DsssWUnWyv1gW04vkIWVpodKl604OJ1cms6HPzbe_x000d_ Mzwm3Gft3+DwKhutUMlITUa1+DZtcPe9</vt:lpwstr>
  </property>
  <property fmtid="{D5CDD505-2E9C-101B-9397-08002B2CF9AE}" pid="12" name="_ms_pID_72534310">
    <vt:lpwstr>9Yf9LGFXEnVCZfwfIBUFCxe3M9gP60jstDzRuK52_x000d_ Xcp8/qWzZGKHAdKR4PEqJ+oEpao/6Go6gc41a7KkCXK47Fwt7JL0XCUh</vt:lpwstr>
  </property>
  <property fmtid="{D5CDD505-2E9C-101B-9397-08002B2CF9AE}" pid="13" name="_new_ms_pID_72543">
    <vt:lpwstr>(4)jNL0gM28At52Ieaf1valQ0LhCJhckLvJxApn9P4IOGXs2CxMSeBUEQOsYE7UL6xHmrDTkB0U
8XrwX0U2eGOvdKAbibq/OwBogqOvwFaAolHRNqNy2szIx/vIxGV3RldByVnAXNghwAf/C+Ny
nC0kXXrwMXgmyFvH5Z6NNWCVsONiwda3mR+L5JpGhOxLoPqs7SuuHSITb197MVyCXsGsK2ms
+l0YVy49NdVVuXoIAG</vt:lpwstr>
  </property>
  <property fmtid="{D5CDD505-2E9C-101B-9397-08002B2CF9AE}" pid="14" name="_new_ms_pID_725431">
    <vt:lpwstr>WNXmtkOaoMvO+RtN+AF98axcECtcDzeutF/RA/MuVrkTeP8na2B2yy
m1HCyY09R6IPysdOkoFKaGF95jn8IPRP7dOExBbQlWgSPqEZNo21+gLMWeFfBt+6pUhKdwFx
7ZPjMNuUrMypYPEZngI1VIdsJf4NZKyTLKZJ0nK7WxKub3aP/MoU61sfNyyw1Icb4IGb7OFn
9w8sA6NUyvf/2CAmXCRdXcc6p9josuAb8E0f</vt:lpwstr>
  </property>
  <property fmtid="{D5CDD505-2E9C-101B-9397-08002B2CF9AE}" pid="15" name="_new_ms_pID_725432">
    <vt:lpwstr>VPOcRqDszuG9Ea/DM6UvbMLgh7KalquPd6s3
kDXgkxV66sccXBRFRpUSm24+++OZrzrFJlZ9+cTKshms+WpKgjZh/IhT4aCGlcWjlqWZhRut
yeE31Jc/cvQKXkucHQJfR38BDLb6HDqUWvPBQ8sa4eIzSeLgq189G0a1RIIGyCiIJjSWXf10
g2H9RhGj00eoqTF/R7ak+JOb3Uld8rKRh6p8+RZSbt3zCH/cPW7Uhk</vt:lpwstr>
  </property>
  <property fmtid="{D5CDD505-2E9C-101B-9397-08002B2CF9AE}" pid="16" name="_new_ms_pID_725433">
    <vt:lpwstr>w4/CdPx+g5NrTVBBFR
HKTc81zHE57lJ6Sfop/J3Md4zKo=</vt:lpwstr>
  </property>
  <property fmtid="{D5CDD505-2E9C-101B-9397-08002B2CF9AE}" pid="17" name="_2015_ms_pID_725343">
    <vt:lpwstr>(3)itoanXoxT3EfZLYwJKkbvLmv4h53Ecne2+Kazr6tad6PXkVtRMfeePXQDddGeDNkb/PkEo/+
cI7xea/2dxBqOn15NdJTxUn6ETsqlK9NO2McXc/x/X87vC7Y7uUxS6Dhh43lcSN57m0Yl6A8
I3785xGElZBnJXS/leBbeTCsD4s+AVk3ziecnAH33oKRosaxVliOf8pK2WrKK+ULSHIya92O
/LECFxhW2w108uDQqz</vt:lpwstr>
  </property>
  <property fmtid="{D5CDD505-2E9C-101B-9397-08002B2CF9AE}" pid="18" name="_2015_ms_pID_7253431">
    <vt:lpwstr>gVlu1hNVpJFKJfV3KAiqBU1GqDcqCRNCLC3R4p+uRGHv9meiA93dzM
o8IaEpRJ3Dt10hE+meeW8P3k4ZBWhwoDzZ9LxH7CCHUTuzJqry+S53PgbR3DedTwJO2Jw+Mc
5nnl2LsDxgThyRO+rqIvY77FdJG6eYn9N4f7Ya+YA6p1jrLwEbNgYe+Si19aKymhUWDg+Ot6
Grgr+B1nbuCA75uGHkv5uUCeEHOHSjs0i2DM</vt:lpwstr>
  </property>
  <property fmtid="{D5CDD505-2E9C-101B-9397-08002B2CF9AE}" pid="19" name="_2015_ms_pID_7253432">
    <vt:lpwstr>+0Vk8Qgn0n55CSCtWycx8936qvFsgy3fyVcJ
emiZ3NrFIToineHghv65t6jkcflIfA==</vt:lpwstr>
  </property>
  <property fmtid="{D5CDD505-2E9C-101B-9397-08002B2CF9AE}" pid="20" name="ContentTypeId">
    <vt:lpwstr>0x01010077333E8A2F07A74D848136A2C03778F8</vt:lpwstr>
  </property>
  <property fmtid="{D5CDD505-2E9C-101B-9397-08002B2CF9AE}" pid="21" name="_readonly">
    <vt:lpwstr/>
  </property>
  <property fmtid="{D5CDD505-2E9C-101B-9397-08002B2CF9AE}" pid="22" name="_change">
    <vt:lpwstr/>
  </property>
  <property fmtid="{D5CDD505-2E9C-101B-9397-08002B2CF9AE}" pid="23" name="_full-control">
    <vt:lpwstr/>
  </property>
  <property fmtid="{D5CDD505-2E9C-101B-9397-08002B2CF9AE}" pid="24" name="sflag">
    <vt:lpwstr>1513662259</vt:lpwstr>
  </property>
</Properties>
</file>